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Microsoft_Equation1.bin" ContentType="application/vnd.openxmlformats-officedocument.oleObject"/>
  <Override PartName="/ppt/embeddings/oleObject60.bin" ContentType="application/vnd.openxmlformats-officedocument.oleObject"/>
  <Override PartName="/ppt/embeddings/Microsoft_Equation2.bin" ContentType="application/vnd.openxmlformats-officedocument.oleObject"/>
  <Override PartName="/ppt/embeddings/Microsoft_Equation3.bin" ContentType="application/vnd.openxmlformats-officedocument.oleObject"/>
  <Override PartName="/ppt/embeddings/Microsoft_Equation4.bin" ContentType="application/vnd.openxmlformats-officedocument.oleObject"/>
  <Override PartName="/ppt/embeddings/Microsoft_Equation5.bin" ContentType="application/vnd.openxmlformats-officedocument.oleObject"/>
  <Override PartName="/ppt/embeddings/Microsoft_Equation6.bin" ContentType="application/vnd.openxmlformats-officedocument.oleObject"/>
  <Override PartName="/ppt/embeddings/Microsoft_Equation7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embeddings/oleObject75.bin" ContentType="application/vnd.openxmlformats-officedocument.oleObject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oleObject78.bin" ContentType="application/vnd.openxmlformats-officedocument.oleObject"/>
  <Override PartName="/ppt/embeddings/oleObject79.bin" ContentType="application/vnd.openxmlformats-officedocument.oleObject"/>
  <Override PartName="/ppt/embeddings/oleObject80.bin" ContentType="application/vnd.openxmlformats-officedocument.oleObject"/>
  <Override PartName="/ppt/embeddings/oleObject81.bin" ContentType="application/vnd.openxmlformats-officedocument.oleObject"/>
  <Override PartName="/ppt/embeddings/oleObject82.bin" ContentType="application/vnd.openxmlformats-officedocument.oleObject"/>
  <Override PartName="/ppt/embeddings/oleObject83.bin" ContentType="application/vnd.openxmlformats-officedocument.oleObject"/>
  <Override PartName="/ppt/embeddings/oleObject84.bin" ContentType="application/vnd.openxmlformats-officedocument.oleObject"/>
  <Override PartName="/ppt/embeddings/oleObject85.bin" ContentType="application/vnd.openxmlformats-officedocument.oleObject"/>
  <Override PartName="/ppt/embeddings/oleObject86.bin" ContentType="application/vnd.openxmlformats-officedocument.oleObject"/>
  <Override PartName="/ppt/embeddings/oleObject87.bin" ContentType="application/vnd.openxmlformats-officedocument.oleObject"/>
  <Override PartName="/ppt/embeddings/oleObject88.bin" ContentType="application/vnd.openxmlformats-officedocument.oleObject"/>
  <Override PartName="/ppt/embeddings/oleObject89.bin" ContentType="application/vnd.openxmlformats-officedocument.oleObject"/>
  <Override PartName="/ppt/embeddings/oleObject90.bin" ContentType="application/vnd.openxmlformats-officedocument.oleObject"/>
  <Override PartName="/ppt/embeddings/oleObject91.bin" ContentType="application/vnd.openxmlformats-officedocument.oleObject"/>
  <Override PartName="/ppt/embeddings/oleObject92.bin" ContentType="application/vnd.openxmlformats-officedocument.oleObject"/>
  <Override PartName="/ppt/embeddings/oleObject93.bin" ContentType="application/vnd.openxmlformats-officedocument.oleObject"/>
  <Override PartName="/ppt/embeddings/oleObject94.bin" ContentType="application/vnd.openxmlformats-officedocument.oleObject"/>
  <Override PartName="/ppt/embeddings/oleObject95.bin" ContentType="application/vnd.openxmlformats-officedocument.oleObject"/>
  <Override PartName="/ppt/embeddings/oleObject96.bin" ContentType="application/vnd.openxmlformats-officedocument.oleObject"/>
  <Override PartName="/ppt/embeddings/oleObject97.bin" ContentType="application/vnd.openxmlformats-officedocument.oleObject"/>
  <Override PartName="/ppt/embeddings/oleObject98.bin" ContentType="application/vnd.openxmlformats-officedocument.oleObject"/>
  <Override PartName="/ppt/embeddings/oleObject99.bin" ContentType="application/vnd.openxmlformats-officedocument.oleObject"/>
  <Override PartName="/ppt/embeddings/oleObject100.bin" ContentType="application/vnd.openxmlformats-officedocument.oleObject"/>
  <Override PartName="/ppt/embeddings/oleObject101.bin" ContentType="application/vnd.openxmlformats-officedocument.oleObject"/>
  <Override PartName="/ppt/embeddings/oleObject102.bin" ContentType="application/vnd.openxmlformats-officedocument.oleObject"/>
  <Override PartName="/ppt/embeddings/oleObject103.bin" ContentType="application/vnd.openxmlformats-officedocument.oleObject"/>
  <Override PartName="/ppt/embeddings/oleObject104.bin" ContentType="application/vnd.openxmlformats-officedocument.oleObject"/>
  <Override PartName="/ppt/embeddings/oleObject105.bin" ContentType="application/vnd.openxmlformats-officedocument.oleObject"/>
  <Override PartName="/ppt/embeddings/oleObject106.bin" ContentType="application/vnd.openxmlformats-officedocument.oleObject"/>
  <Override PartName="/ppt/embeddings/oleObject107.bin" ContentType="application/vnd.openxmlformats-officedocument.oleObject"/>
  <Override PartName="/ppt/embeddings/oleObject108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6" r:id="rId2"/>
    <p:sldId id="257" r:id="rId3"/>
    <p:sldId id="270" r:id="rId4"/>
    <p:sldId id="258" r:id="rId5"/>
    <p:sldId id="259" r:id="rId6"/>
    <p:sldId id="261" r:id="rId7"/>
    <p:sldId id="269" r:id="rId8"/>
    <p:sldId id="263" r:id="rId9"/>
    <p:sldId id="267" r:id="rId10"/>
    <p:sldId id="268" r:id="rId11"/>
    <p:sldId id="265" r:id="rId12"/>
    <p:sldId id="266" r:id="rId13"/>
    <p:sldId id="273" r:id="rId14"/>
    <p:sldId id="272" r:id="rId15"/>
    <p:sldId id="274" r:id="rId16"/>
    <p:sldId id="275" r:id="rId17"/>
    <p:sldId id="264" r:id="rId18"/>
    <p:sldId id="276" r:id="rId19"/>
    <p:sldId id="262" r:id="rId20"/>
    <p:sldId id="271" r:id="rId21"/>
    <p:sldId id="278" r:id="rId22"/>
    <p:sldId id="304" r:id="rId23"/>
    <p:sldId id="305" r:id="rId24"/>
    <p:sldId id="279" r:id="rId25"/>
    <p:sldId id="280" r:id="rId26"/>
    <p:sldId id="282" r:id="rId27"/>
    <p:sldId id="283" r:id="rId28"/>
    <p:sldId id="284" r:id="rId29"/>
    <p:sldId id="286" r:id="rId30"/>
    <p:sldId id="287" r:id="rId31"/>
    <p:sldId id="288" r:id="rId32"/>
    <p:sldId id="289" r:id="rId33"/>
    <p:sldId id="294" r:id="rId34"/>
    <p:sldId id="290" r:id="rId35"/>
    <p:sldId id="281" r:id="rId36"/>
    <p:sldId id="291" r:id="rId37"/>
    <p:sldId id="302" r:id="rId38"/>
    <p:sldId id="292" r:id="rId39"/>
    <p:sldId id="295" r:id="rId40"/>
    <p:sldId id="298" r:id="rId41"/>
    <p:sldId id="297" r:id="rId42"/>
    <p:sldId id="296" r:id="rId43"/>
    <p:sldId id="293" r:id="rId44"/>
    <p:sldId id="303" r:id="rId45"/>
    <p:sldId id="306" r:id="rId46"/>
    <p:sldId id="299" r:id="rId47"/>
    <p:sldId id="300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DF4"/>
    <a:srgbClr val="D0D8E8"/>
    <a:srgbClr val="C31AFF"/>
    <a:srgbClr val="E58BFF"/>
    <a:srgbClr val="507BCB"/>
    <a:srgbClr val="558DD7"/>
    <a:srgbClr val="5879D7"/>
    <a:srgbClr val="7091D7"/>
    <a:srgbClr val="133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9" autoAdjust="0"/>
    <p:restoredTop sz="94660"/>
  </p:normalViewPr>
  <p:slideViewPr>
    <p:cSldViewPr snapToGrid="0" snapToObjects="1">
      <p:cViewPr varScale="1">
        <p:scale>
          <a:sx n="187" d="100"/>
          <a:sy n="187" d="100"/>
        </p:scale>
        <p:origin x="-161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handoutMaster" Target="handoutMasters/handoutMaster1.xml"/><Relationship Id="rId51" Type="http://schemas.openxmlformats.org/officeDocument/2006/relationships/printerSettings" Target="printerSettings/printerSettings1.bin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Relationship Id="rId3" Type="http://schemas.openxmlformats.org/officeDocument/2006/relationships/image" Target="../media/image27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1" Type="http://schemas.openxmlformats.org/officeDocument/2006/relationships/image" Target="../media/image27.emf"/><Relationship Id="rId2" Type="http://schemas.openxmlformats.org/officeDocument/2006/relationships/image" Target="../media/image29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32.emf"/><Relationship Id="rId3" Type="http://schemas.openxmlformats.org/officeDocument/2006/relationships/image" Target="../media/image3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1" Type="http://schemas.openxmlformats.org/officeDocument/2006/relationships/image" Target="../media/image35.emf"/><Relationship Id="rId2" Type="http://schemas.openxmlformats.org/officeDocument/2006/relationships/image" Target="../media/image3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Relationship Id="rId2" Type="http://schemas.openxmlformats.org/officeDocument/2006/relationships/image" Target="../media/image42.emf"/><Relationship Id="rId3" Type="http://schemas.openxmlformats.org/officeDocument/2006/relationships/image" Target="../media/image4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1" Type="http://schemas.openxmlformats.org/officeDocument/2006/relationships/image" Target="../media/image48.emf"/><Relationship Id="rId2" Type="http://schemas.openxmlformats.org/officeDocument/2006/relationships/image" Target="../media/image4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Relationship Id="rId2" Type="http://schemas.openxmlformats.org/officeDocument/2006/relationships/image" Target="../media/image38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58.emf"/><Relationship Id="rId5" Type="http://schemas.openxmlformats.org/officeDocument/2006/relationships/image" Target="../media/image59.emf"/><Relationship Id="rId1" Type="http://schemas.openxmlformats.org/officeDocument/2006/relationships/image" Target="../media/image56.emf"/><Relationship Id="rId2" Type="http://schemas.openxmlformats.org/officeDocument/2006/relationships/image" Target="../media/image57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1" Type="http://schemas.openxmlformats.org/officeDocument/2006/relationships/image" Target="../media/image57.emf"/><Relationship Id="rId2" Type="http://schemas.openxmlformats.org/officeDocument/2006/relationships/image" Target="../media/image59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Relationship Id="rId2" Type="http://schemas.openxmlformats.org/officeDocument/2006/relationships/image" Target="../media/image63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4" Type="http://schemas.openxmlformats.org/officeDocument/2006/relationships/image" Target="../media/image67.emf"/><Relationship Id="rId1" Type="http://schemas.openxmlformats.org/officeDocument/2006/relationships/image" Target="../media/image64.emf"/><Relationship Id="rId2" Type="http://schemas.openxmlformats.org/officeDocument/2006/relationships/image" Target="../media/image65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image" Target="../media/image7.emf"/><Relationship Id="rId2" Type="http://schemas.openxmlformats.org/officeDocument/2006/relationships/image" Target="../media/image5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71.emf"/><Relationship Id="rId1" Type="http://schemas.openxmlformats.org/officeDocument/2006/relationships/image" Target="../media/image69.emf"/><Relationship Id="rId2" Type="http://schemas.openxmlformats.org/officeDocument/2006/relationships/image" Target="../media/image70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57.emf"/><Relationship Id="rId7" Type="http://schemas.openxmlformats.org/officeDocument/2006/relationships/image" Target="../media/image56.emf"/><Relationship Id="rId8" Type="http://schemas.openxmlformats.org/officeDocument/2006/relationships/image" Target="../media/image45.emf"/><Relationship Id="rId1" Type="http://schemas.openxmlformats.org/officeDocument/2006/relationships/image" Target="../media/image72.emf"/><Relationship Id="rId2" Type="http://schemas.openxmlformats.org/officeDocument/2006/relationships/image" Target="../media/image73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4" Type="http://schemas.openxmlformats.org/officeDocument/2006/relationships/image" Target="../media/image83.emf"/><Relationship Id="rId5" Type="http://schemas.openxmlformats.org/officeDocument/2006/relationships/image" Target="../media/image84.emf"/><Relationship Id="rId6" Type="http://schemas.openxmlformats.org/officeDocument/2006/relationships/image" Target="../media/image85.emf"/><Relationship Id="rId7" Type="http://schemas.openxmlformats.org/officeDocument/2006/relationships/image" Target="../media/image86.emf"/><Relationship Id="rId1" Type="http://schemas.openxmlformats.org/officeDocument/2006/relationships/image" Target="../media/image80.emf"/><Relationship Id="rId2" Type="http://schemas.openxmlformats.org/officeDocument/2006/relationships/image" Target="../media/image81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4" Type="http://schemas.openxmlformats.org/officeDocument/2006/relationships/image" Target="../media/image88.emf"/><Relationship Id="rId5" Type="http://schemas.openxmlformats.org/officeDocument/2006/relationships/image" Target="../media/image89.emf"/><Relationship Id="rId1" Type="http://schemas.openxmlformats.org/officeDocument/2006/relationships/image" Target="../media/image80.emf"/><Relationship Id="rId2" Type="http://schemas.openxmlformats.org/officeDocument/2006/relationships/image" Target="../media/image81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Relationship Id="rId2" Type="http://schemas.openxmlformats.org/officeDocument/2006/relationships/image" Target="../media/image91.emf"/><Relationship Id="rId3" Type="http://schemas.openxmlformats.org/officeDocument/2006/relationships/image" Target="../media/image87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Relationship Id="rId2" Type="http://schemas.openxmlformats.org/officeDocument/2006/relationships/image" Target="../media/image87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image" Target="../media/image5.emf"/><Relationship Id="rId2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Relationship Id="rId2" Type="http://schemas.openxmlformats.org/officeDocument/2006/relationships/image" Target="../media/image1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Relationship Id="rId2" Type="http://schemas.openxmlformats.org/officeDocument/2006/relationships/image" Target="../media/image20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5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1" Type="http://schemas.openxmlformats.org/officeDocument/2006/relationships/image" Target="../media/image11.emf"/><Relationship Id="rId2" Type="http://schemas.openxmlformats.org/officeDocument/2006/relationships/image" Target="../media/image21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11.emf"/><Relationship Id="rId1" Type="http://schemas.openxmlformats.org/officeDocument/2006/relationships/image" Target="../media/image25.emf"/><Relationship Id="rId2" Type="http://schemas.openxmlformats.org/officeDocument/2006/relationships/image" Target="../media/image2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8F070-10D7-B04C-89FC-5B4AD48ABD2F}" type="datetimeFigureOut">
              <a:rPr lang="en-US" smtClean="0"/>
              <a:t>1/25/15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FD7B7-D2AB-8148-BF5A-260E16141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391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8478B-6CB6-1648-AD11-4BCA276D364A}" type="datetimeFigureOut">
              <a:rPr lang="en-US" smtClean="0"/>
              <a:t>1/25/15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1054E-58D0-F24D-9054-8231A9C9B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994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93F97-23B1-B34B-BCF8-1DF9DC954D0E}" type="datetime1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4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8A922-EF40-F548-99CA-FE59217B66F2}" type="datetime1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31902-5B04-D24C-8A31-E61C4D40B305}" type="datetime1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9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7609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C5961-1427-C843-A861-E75515128726}" type="datetime1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0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9B2CA-C310-1C48-9BB4-3AEDAE034D0C}" type="datetime1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36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7F74D-9AEC-334D-87CF-05C0D6C2330B}" type="datetime1">
              <a:rPr lang="en-US" smtClean="0"/>
              <a:t>1/25/15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2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651F1-51D9-DD41-A7AF-70DEA9AFAD7E}" type="datetime1">
              <a:rPr lang="en-US" smtClean="0"/>
              <a:t>1/25/15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8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69ED-582D-2844-9B49-A7EF70424F03}" type="datetime1">
              <a:rPr lang="en-US" smtClean="0"/>
              <a:t>1/25/15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5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5679B-570A-8747-89CB-CAE920FA998D}" type="datetime1">
              <a:rPr lang="en-US" smtClean="0"/>
              <a:t>1/25/15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35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4FD3B-8975-6344-B5E9-FD17A0A5BC9E}" type="datetime1">
              <a:rPr lang="en-US" smtClean="0"/>
              <a:t>1/25/15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7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14BFD-FEB9-EA4B-8F8C-B8300151D609}" type="datetime1">
              <a:rPr lang="en-US" smtClean="0"/>
              <a:t>1/25/15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75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B1F95-EA2E-134F-BB4E-10193B11DDAD}" type="datetime1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4" Type="http://schemas.openxmlformats.org/officeDocument/2006/relationships/image" Target="../media/image17.emf"/><Relationship Id="rId5" Type="http://schemas.openxmlformats.org/officeDocument/2006/relationships/oleObject" Target="../embeddings/oleObject20.bin"/><Relationship Id="rId6" Type="http://schemas.openxmlformats.org/officeDocument/2006/relationships/image" Target="../media/image18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4" Type="http://schemas.openxmlformats.org/officeDocument/2006/relationships/image" Target="../media/image19.emf"/><Relationship Id="rId5" Type="http://schemas.openxmlformats.org/officeDocument/2006/relationships/oleObject" Target="../embeddings/oleObject22.bin"/><Relationship Id="rId6" Type="http://schemas.openxmlformats.org/officeDocument/2006/relationships/image" Target="../media/image20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7.bin"/><Relationship Id="rId12" Type="http://schemas.openxmlformats.org/officeDocument/2006/relationships/image" Target="../media/image23.emf"/><Relationship Id="rId13" Type="http://schemas.openxmlformats.org/officeDocument/2006/relationships/oleObject" Target="../embeddings/oleObject28.bin"/><Relationship Id="rId14" Type="http://schemas.openxmlformats.org/officeDocument/2006/relationships/image" Target="../media/image24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3.bin"/><Relationship Id="rId4" Type="http://schemas.openxmlformats.org/officeDocument/2006/relationships/image" Target="../media/image11.emf"/><Relationship Id="rId5" Type="http://schemas.openxmlformats.org/officeDocument/2006/relationships/oleObject" Target="../embeddings/oleObject24.bin"/><Relationship Id="rId6" Type="http://schemas.openxmlformats.org/officeDocument/2006/relationships/image" Target="../media/image21.emf"/><Relationship Id="rId7" Type="http://schemas.openxmlformats.org/officeDocument/2006/relationships/oleObject" Target="../embeddings/oleObject25.bin"/><Relationship Id="rId8" Type="http://schemas.openxmlformats.org/officeDocument/2006/relationships/image" Target="../media/image22.emf"/><Relationship Id="rId9" Type="http://schemas.openxmlformats.org/officeDocument/2006/relationships/oleObject" Target="../embeddings/oleObject26.bin"/><Relationship Id="rId10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30.bin"/><Relationship Id="rId6" Type="http://schemas.openxmlformats.org/officeDocument/2006/relationships/image" Target="../media/image26.emf"/><Relationship Id="rId7" Type="http://schemas.openxmlformats.org/officeDocument/2006/relationships/oleObject" Target="../embeddings/oleObject31.bin"/><Relationship Id="rId8" Type="http://schemas.openxmlformats.org/officeDocument/2006/relationships/image" Target="../media/image27.emf"/><Relationship Id="rId9" Type="http://schemas.openxmlformats.org/officeDocument/2006/relationships/oleObject" Target="../embeddings/oleObject32.bin"/><Relationship Id="rId10" Type="http://schemas.openxmlformats.org/officeDocument/2006/relationships/image" Target="../media/image11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4" Type="http://schemas.openxmlformats.org/officeDocument/2006/relationships/image" Target="../media/image28.emf"/><Relationship Id="rId5" Type="http://schemas.openxmlformats.org/officeDocument/2006/relationships/oleObject" Target="../embeddings/oleObject34.bin"/><Relationship Id="rId6" Type="http://schemas.openxmlformats.org/officeDocument/2006/relationships/image" Target="../media/image29.emf"/><Relationship Id="rId7" Type="http://schemas.openxmlformats.org/officeDocument/2006/relationships/oleObject" Target="../embeddings/oleObject35.bin"/><Relationship Id="rId8" Type="http://schemas.openxmlformats.org/officeDocument/2006/relationships/image" Target="../media/image27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4" Type="http://schemas.openxmlformats.org/officeDocument/2006/relationships/image" Target="../media/image30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4" Type="http://schemas.openxmlformats.org/officeDocument/2006/relationships/image" Target="../media/image27.emf"/><Relationship Id="rId5" Type="http://schemas.openxmlformats.org/officeDocument/2006/relationships/oleObject" Target="../embeddings/oleObject38.bin"/><Relationship Id="rId6" Type="http://schemas.openxmlformats.org/officeDocument/2006/relationships/image" Target="../media/image29.emf"/><Relationship Id="rId7" Type="http://schemas.openxmlformats.org/officeDocument/2006/relationships/oleObject" Target="../embeddings/oleObject39.bin"/><Relationship Id="rId8" Type="http://schemas.openxmlformats.org/officeDocument/2006/relationships/image" Target="../media/image31.emf"/><Relationship Id="rId9" Type="http://schemas.openxmlformats.org/officeDocument/2006/relationships/oleObject" Target="../embeddings/oleObject40.bin"/><Relationship Id="rId10" Type="http://schemas.openxmlformats.org/officeDocument/2006/relationships/image" Target="../media/image32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4" Type="http://schemas.openxmlformats.org/officeDocument/2006/relationships/image" Target="../media/image17.emf"/><Relationship Id="rId5" Type="http://schemas.openxmlformats.org/officeDocument/2006/relationships/oleObject" Target="../embeddings/oleObject42.bin"/><Relationship Id="rId6" Type="http://schemas.openxmlformats.org/officeDocument/2006/relationships/image" Target="../media/image32.emf"/><Relationship Id="rId7" Type="http://schemas.openxmlformats.org/officeDocument/2006/relationships/oleObject" Target="../embeddings/oleObject43.bin"/><Relationship Id="rId8" Type="http://schemas.openxmlformats.org/officeDocument/2006/relationships/image" Target="../media/image31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4" Type="http://schemas.openxmlformats.org/officeDocument/2006/relationships/image" Target="../media/image17.emf"/><Relationship Id="rId5" Type="http://schemas.openxmlformats.org/officeDocument/2006/relationships/oleObject" Target="../embeddings/oleObject45.bin"/><Relationship Id="rId6" Type="http://schemas.openxmlformats.org/officeDocument/2006/relationships/image" Target="../media/image33.emf"/><Relationship Id="rId7" Type="http://schemas.openxmlformats.org/officeDocument/2006/relationships/oleObject" Target="../embeddings/oleObject46.bin"/><Relationship Id="rId8" Type="http://schemas.openxmlformats.org/officeDocument/2006/relationships/image" Target="../media/image34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51.bin"/><Relationship Id="rId12" Type="http://schemas.openxmlformats.org/officeDocument/2006/relationships/image" Target="../media/image39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7.bin"/><Relationship Id="rId4" Type="http://schemas.openxmlformats.org/officeDocument/2006/relationships/image" Target="../media/image35.emf"/><Relationship Id="rId5" Type="http://schemas.openxmlformats.org/officeDocument/2006/relationships/oleObject" Target="../embeddings/oleObject48.bin"/><Relationship Id="rId6" Type="http://schemas.openxmlformats.org/officeDocument/2006/relationships/image" Target="../media/image36.emf"/><Relationship Id="rId7" Type="http://schemas.openxmlformats.org/officeDocument/2006/relationships/oleObject" Target="../embeddings/oleObject49.bin"/><Relationship Id="rId8" Type="http://schemas.openxmlformats.org/officeDocument/2006/relationships/image" Target="../media/image37.emf"/><Relationship Id="rId9" Type="http://schemas.openxmlformats.org/officeDocument/2006/relationships/oleObject" Target="../embeddings/oleObject50.bin"/><Relationship Id="rId10" Type="http://schemas.openxmlformats.org/officeDocument/2006/relationships/image" Target="../media/image3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53.bin"/><Relationship Id="rId6" Type="http://schemas.openxmlformats.org/officeDocument/2006/relationships/image" Target="../media/image40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4" Type="http://schemas.openxmlformats.org/officeDocument/2006/relationships/oleObject" Target="../embeddings/oleObject54.bin"/><Relationship Id="rId5" Type="http://schemas.openxmlformats.org/officeDocument/2006/relationships/image" Target="../media/image41.emf"/><Relationship Id="rId6" Type="http://schemas.openxmlformats.org/officeDocument/2006/relationships/oleObject" Target="../embeddings/oleObject55.bin"/><Relationship Id="rId7" Type="http://schemas.openxmlformats.org/officeDocument/2006/relationships/image" Target="../media/image42.emf"/><Relationship Id="rId8" Type="http://schemas.openxmlformats.org/officeDocument/2006/relationships/oleObject" Target="../embeddings/oleObject56.bin"/><Relationship Id="rId9" Type="http://schemas.openxmlformats.org/officeDocument/2006/relationships/image" Target="../media/image43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4" Type="http://schemas.openxmlformats.org/officeDocument/2006/relationships/image" Target="../media/image45.emf"/><Relationship Id="rId5" Type="http://schemas.openxmlformats.org/officeDocument/2006/relationships/oleObject" Target="../embeddings/oleObject58.bin"/><Relationship Id="rId6" Type="http://schemas.openxmlformats.org/officeDocument/2006/relationships/image" Target="../media/image46.emf"/><Relationship Id="rId7" Type="http://schemas.openxmlformats.org/officeDocument/2006/relationships/oleObject" Target="../embeddings/oleObject59.bin"/><Relationship Id="rId8" Type="http://schemas.openxmlformats.org/officeDocument/2006/relationships/image" Target="../media/image47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1.bin"/><Relationship Id="rId4" Type="http://schemas.openxmlformats.org/officeDocument/2006/relationships/image" Target="../media/image48.emf"/><Relationship Id="rId5" Type="http://schemas.openxmlformats.org/officeDocument/2006/relationships/oleObject" Target="../embeddings/oleObject60.bin"/><Relationship Id="rId6" Type="http://schemas.openxmlformats.org/officeDocument/2006/relationships/image" Target="../media/image49.emf"/><Relationship Id="rId7" Type="http://schemas.openxmlformats.org/officeDocument/2006/relationships/oleObject" Target="../embeddings/Microsoft_Equation2.bin"/><Relationship Id="rId8" Type="http://schemas.openxmlformats.org/officeDocument/2006/relationships/image" Target="../media/image50.emf"/><Relationship Id="rId9" Type="http://schemas.openxmlformats.org/officeDocument/2006/relationships/oleObject" Target="../embeddings/Microsoft_Equation3.bin"/><Relationship Id="rId10" Type="http://schemas.openxmlformats.org/officeDocument/2006/relationships/image" Target="../media/image51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4.bin"/><Relationship Id="rId4" Type="http://schemas.openxmlformats.org/officeDocument/2006/relationships/image" Target="../media/image52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5.bin"/><Relationship Id="rId4" Type="http://schemas.openxmlformats.org/officeDocument/2006/relationships/image" Target="../media/image52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6.bin"/><Relationship Id="rId4" Type="http://schemas.openxmlformats.org/officeDocument/2006/relationships/image" Target="../media/image53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7.bin"/><Relationship Id="rId4" Type="http://schemas.openxmlformats.org/officeDocument/2006/relationships/image" Target="../media/image54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4" Type="http://schemas.openxmlformats.org/officeDocument/2006/relationships/image" Target="../media/image55.emf"/><Relationship Id="rId5" Type="http://schemas.openxmlformats.org/officeDocument/2006/relationships/oleObject" Target="../embeddings/oleObject62.bin"/><Relationship Id="rId6" Type="http://schemas.openxmlformats.org/officeDocument/2006/relationships/image" Target="../media/image38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67.bin"/><Relationship Id="rId12" Type="http://schemas.openxmlformats.org/officeDocument/2006/relationships/image" Target="../media/image59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63.bin"/><Relationship Id="rId4" Type="http://schemas.openxmlformats.org/officeDocument/2006/relationships/image" Target="../media/image56.emf"/><Relationship Id="rId5" Type="http://schemas.openxmlformats.org/officeDocument/2006/relationships/oleObject" Target="../embeddings/oleObject64.bin"/><Relationship Id="rId6" Type="http://schemas.openxmlformats.org/officeDocument/2006/relationships/image" Target="../media/image57.emf"/><Relationship Id="rId7" Type="http://schemas.openxmlformats.org/officeDocument/2006/relationships/oleObject" Target="../embeddings/oleObject65.bin"/><Relationship Id="rId8" Type="http://schemas.openxmlformats.org/officeDocument/2006/relationships/image" Target="../media/image45.emf"/><Relationship Id="rId9" Type="http://schemas.openxmlformats.org/officeDocument/2006/relationships/oleObject" Target="../embeddings/oleObject66.bin"/><Relationship Id="rId10" Type="http://schemas.openxmlformats.org/officeDocument/2006/relationships/image" Target="../media/image5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8.bin"/><Relationship Id="rId4" Type="http://schemas.openxmlformats.org/officeDocument/2006/relationships/image" Target="../media/image57.emf"/><Relationship Id="rId5" Type="http://schemas.openxmlformats.org/officeDocument/2006/relationships/oleObject" Target="../embeddings/oleObject69.bin"/><Relationship Id="rId6" Type="http://schemas.openxmlformats.org/officeDocument/2006/relationships/image" Target="../media/image59.emf"/><Relationship Id="rId7" Type="http://schemas.openxmlformats.org/officeDocument/2006/relationships/oleObject" Target="../embeddings/oleObject70.bin"/><Relationship Id="rId8" Type="http://schemas.openxmlformats.org/officeDocument/2006/relationships/image" Target="../media/image60.emf"/><Relationship Id="rId9" Type="http://schemas.openxmlformats.org/officeDocument/2006/relationships/oleObject" Target="../embeddings/oleObject71.bin"/><Relationship Id="rId10" Type="http://schemas.openxmlformats.org/officeDocument/2006/relationships/image" Target="../media/image61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2.bin"/><Relationship Id="rId4" Type="http://schemas.openxmlformats.org/officeDocument/2006/relationships/image" Target="../media/image62.emf"/><Relationship Id="rId5" Type="http://schemas.openxmlformats.org/officeDocument/2006/relationships/oleObject" Target="../embeddings/oleObject73.bin"/><Relationship Id="rId6" Type="http://schemas.openxmlformats.org/officeDocument/2006/relationships/image" Target="../media/image63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4.bin"/><Relationship Id="rId4" Type="http://schemas.openxmlformats.org/officeDocument/2006/relationships/image" Target="../media/image64.emf"/><Relationship Id="rId5" Type="http://schemas.openxmlformats.org/officeDocument/2006/relationships/oleObject" Target="../embeddings/oleObject75.bin"/><Relationship Id="rId6" Type="http://schemas.openxmlformats.org/officeDocument/2006/relationships/image" Target="../media/image65.emf"/><Relationship Id="rId7" Type="http://schemas.openxmlformats.org/officeDocument/2006/relationships/oleObject" Target="../embeddings/oleObject76.bin"/><Relationship Id="rId8" Type="http://schemas.openxmlformats.org/officeDocument/2006/relationships/image" Target="../media/image66.emf"/><Relationship Id="rId9" Type="http://schemas.openxmlformats.org/officeDocument/2006/relationships/oleObject" Target="../embeddings/oleObject77.bin"/><Relationship Id="rId10" Type="http://schemas.openxmlformats.org/officeDocument/2006/relationships/image" Target="../media/image67.emf"/><Relationship Id="rId1" Type="http://schemas.openxmlformats.org/officeDocument/2006/relationships/vmlDrawing" Target="../drawings/vmlDrawing28.vml"/><Relationship Id="rId2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8.bin"/><Relationship Id="rId4" Type="http://schemas.openxmlformats.org/officeDocument/2006/relationships/image" Target="../media/image68.emf"/><Relationship Id="rId1" Type="http://schemas.openxmlformats.org/officeDocument/2006/relationships/vmlDrawing" Target="../drawings/vmlDrawing29.vml"/><Relationship Id="rId2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9.bin"/><Relationship Id="rId4" Type="http://schemas.openxmlformats.org/officeDocument/2006/relationships/image" Target="../media/image69.emf"/><Relationship Id="rId5" Type="http://schemas.openxmlformats.org/officeDocument/2006/relationships/oleObject" Target="../embeddings/oleObject80.bin"/><Relationship Id="rId6" Type="http://schemas.openxmlformats.org/officeDocument/2006/relationships/image" Target="../media/image70.emf"/><Relationship Id="rId7" Type="http://schemas.openxmlformats.org/officeDocument/2006/relationships/oleObject" Target="../embeddings/oleObject81.bin"/><Relationship Id="rId8" Type="http://schemas.openxmlformats.org/officeDocument/2006/relationships/image" Target="../media/image64.emf"/><Relationship Id="rId9" Type="http://schemas.openxmlformats.org/officeDocument/2006/relationships/oleObject" Target="../embeddings/oleObject82.bin"/><Relationship Id="rId10" Type="http://schemas.openxmlformats.org/officeDocument/2006/relationships/image" Target="../media/image71.emf"/><Relationship Id="rId1" Type="http://schemas.openxmlformats.org/officeDocument/2006/relationships/vmlDrawing" Target="../drawings/vmlDrawing30.vml"/><Relationship Id="rId2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87.bin"/><Relationship Id="rId12" Type="http://schemas.openxmlformats.org/officeDocument/2006/relationships/image" Target="../media/image76.emf"/><Relationship Id="rId13" Type="http://schemas.openxmlformats.org/officeDocument/2006/relationships/oleObject" Target="../embeddings/oleObject88.bin"/><Relationship Id="rId14" Type="http://schemas.openxmlformats.org/officeDocument/2006/relationships/image" Target="../media/image57.emf"/><Relationship Id="rId15" Type="http://schemas.openxmlformats.org/officeDocument/2006/relationships/oleObject" Target="../embeddings/oleObject89.bin"/><Relationship Id="rId16" Type="http://schemas.openxmlformats.org/officeDocument/2006/relationships/image" Target="../media/image56.emf"/><Relationship Id="rId17" Type="http://schemas.openxmlformats.org/officeDocument/2006/relationships/oleObject" Target="../embeddings/oleObject90.bin"/><Relationship Id="rId18" Type="http://schemas.openxmlformats.org/officeDocument/2006/relationships/image" Target="../media/image45.emf"/><Relationship Id="rId1" Type="http://schemas.openxmlformats.org/officeDocument/2006/relationships/vmlDrawing" Target="../drawings/vmlDrawing3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83.bin"/><Relationship Id="rId4" Type="http://schemas.openxmlformats.org/officeDocument/2006/relationships/image" Target="../media/image72.emf"/><Relationship Id="rId5" Type="http://schemas.openxmlformats.org/officeDocument/2006/relationships/oleObject" Target="../embeddings/oleObject84.bin"/><Relationship Id="rId6" Type="http://schemas.openxmlformats.org/officeDocument/2006/relationships/image" Target="../media/image73.emf"/><Relationship Id="rId7" Type="http://schemas.openxmlformats.org/officeDocument/2006/relationships/oleObject" Target="../embeddings/oleObject85.bin"/><Relationship Id="rId8" Type="http://schemas.openxmlformats.org/officeDocument/2006/relationships/image" Target="../media/image74.emf"/><Relationship Id="rId9" Type="http://schemas.openxmlformats.org/officeDocument/2006/relationships/oleObject" Target="../embeddings/oleObject86.bin"/><Relationship Id="rId10" Type="http://schemas.openxmlformats.org/officeDocument/2006/relationships/image" Target="../media/image75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7.emf"/><Relationship Id="rId3" Type="http://schemas.openxmlformats.org/officeDocument/2006/relationships/image" Target="../media/image78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1.bin"/><Relationship Id="rId4" Type="http://schemas.openxmlformats.org/officeDocument/2006/relationships/image" Target="../media/image79.emf"/><Relationship Id="rId1" Type="http://schemas.openxmlformats.org/officeDocument/2006/relationships/vmlDrawing" Target="../drawings/vmlDrawing32.vml"/><Relationship Id="rId2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96.bin"/><Relationship Id="rId12" Type="http://schemas.openxmlformats.org/officeDocument/2006/relationships/image" Target="../media/image84.emf"/><Relationship Id="rId13" Type="http://schemas.openxmlformats.org/officeDocument/2006/relationships/oleObject" Target="../embeddings/oleObject97.bin"/><Relationship Id="rId14" Type="http://schemas.openxmlformats.org/officeDocument/2006/relationships/image" Target="../media/image85.emf"/><Relationship Id="rId15" Type="http://schemas.openxmlformats.org/officeDocument/2006/relationships/oleObject" Target="../embeddings/oleObject98.bin"/><Relationship Id="rId16" Type="http://schemas.openxmlformats.org/officeDocument/2006/relationships/image" Target="../media/image86.emf"/><Relationship Id="rId1" Type="http://schemas.openxmlformats.org/officeDocument/2006/relationships/vmlDrawing" Target="../drawings/vmlDrawing3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2.bin"/><Relationship Id="rId4" Type="http://schemas.openxmlformats.org/officeDocument/2006/relationships/image" Target="../media/image80.emf"/><Relationship Id="rId5" Type="http://schemas.openxmlformats.org/officeDocument/2006/relationships/oleObject" Target="../embeddings/oleObject93.bin"/><Relationship Id="rId6" Type="http://schemas.openxmlformats.org/officeDocument/2006/relationships/image" Target="../media/image81.emf"/><Relationship Id="rId7" Type="http://schemas.openxmlformats.org/officeDocument/2006/relationships/oleObject" Target="../embeddings/oleObject94.bin"/><Relationship Id="rId8" Type="http://schemas.openxmlformats.org/officeDocument/2006/relationships/image" Target="../media/image82.emf"/><Relationship Id="rId9" Type="http://schemas.openxmlformats.org/officeDocument/2006/relationships/oleObject" Target="../embeddings/oleObject95.bin"/><Relationship Id="rId10" Type="http://schemas.openxmlformats.org/officeDocument/2006/relationships/image" Target="../media/image83.emf"/></Relationships>
</file>

<file path=ppt/slides/_rels/slide44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03.bin"/><Relationship Id="rId12" Type="http://schemas.openxmlformats.org/officeDocument/2006/relationships/image" Target="../media/image89.emf"/><Relationship Id="rId1" Type="http://schemas.openxmlformats.org/officeDocument/2006/relationships/vmlDrawing" Target="../drawings/vmlDrawing3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9.bin"/><Relationship Id="rId4" Type="http://schemas.openxmlformats.org/officeDocument/2006/relationships/image" Target="../media/image80.emf"/><Relationship Id="rId5" Type="http://schemas.openxmlformats.org/officeDocument/2006/relationships/oleObject" Target="../embeddings/oleObject100.bin"/><Relationship Id="rId6" Type="http://schemas.openxmlformats.org/officeDocument/2006/relationships/image" Target="../media/image81.emf"/><Relationship Id="rId7" Type="http://schemas.openxmlformats.org/officeDocument/2006/relationships/oleObject" Target="../embeddings/oleObject101.bin"/><Relationship Id="rId8" Type="http://schemas.openxmlformats.org/officeDocument/2006/relationships/image" Target="../media/image87.emf"/><Relationship Id="rId9" Type="http://schemas.openxmlformats.org/officeDocument/2006/relationships/oleObject" Target="../embeddings/oleObject102.bin"/><Relationship Id="rId10" Type="http://schemas.openxmlformats.org/officeDocument/2006/relationships/image" Target="../media/image88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4.bin"/><Relationship Id="rId4" Type="http://schemas.openxmlformats.org/officeDocument/2006/relationships/image" Target="../media/image90.emf"/><Relationship Id="rId5" Type="http://schemas.openxmlformats.org/officeDocument/2006/relationships/oleObject" Target="../embeddings/oleObject105.bin"/><Relationship Id="rId6" Type="http://schemas.openxmlformats.org/officeDocument/2006/relationships/image" Target="../media/image91.emf"/><Relationship Id="rId7" Type="http://schemas.openxmlformats.org/officeDocument/2006/relationships/oleObject" Target="../embeddings/oleObject106.bin"/><Relationship Id="rId8" Type="http://schemas.openxmlformats.org/officeDocument/2006/relationships/image" Target="../media/image87.emf"/><Relationship Id="rId1" Type="http://schemas.openxmlformats.org/officeDocument/2006/relationships/vmlDrawing" Target="../drawings/vmlDrawing35.vml"/><Relationship Id="rId2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7.bin"/><Relationship Id="rId4" Type="http://schemas.openxmlformats.org/officeDocument/2006/relationships/image" Target="../media/image80.emf"/><Relationship Id="rId5" Type="http://schemas.openxmlformats.org/officeDocument/2006/relationships/oleObject" Target="../embeddings/oleObject108.bin"/><Relationship Id="rId6" Type="http://schemas.openxmlformats.org/officeDocument/2006/relationships/image" Target="../media/image87.emf"/><Relationship Id="rId1" Type="http://schemas.openxmlformats.org/officeDocument/2006/relationships/vmlDrawing" Target="../drawings/vmlDrawing36.vml"/><Relationship Id="rId2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3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4.emf"/><Relationship Id="rId9" Type="http://schemas.openxmlformats.org/officeDocument/2006/relationships/oleObject" Target="../embeddings/oleObject4.bin"/><Relationship Id="rId10" Type="http://schemas.openxmlformats.org/officeDocument/2006/relationships/image" Target="../media/image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image" Target="../media/image6.emf"/><Relationship Id="rId5" Type="http://schemas.openxmlformats.org/officeDocument/2006/relationships/oleObject" Target="../embeddings/oleObject6.bin"/><Relationship Id="rId6" Type="http://schemas.openxmlformats.org/officeDocument/2006/relationships/image" Target="../media/image5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1.bin"/><Relationship Id="rId12" Type="http://schemas.openxmlformats.org/officeDocument/2006/relationships/image" Target="../media/image10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.bin"/><Relationship Id="rId4" Type="http://schemas.openxmlformats.org/officeDocument/2006/relationships/image" Target="../media/image7.emf"/><Relationship Id="rId5" Type="http://schemas.openxmlformats.org/officeDocument/2006/relationships/oleObject" Target="../embeddings/oleObject8.bin"/><Relationship Id="rId6" Type="http://schemas.openxmlformats.org/officeDocument/2006/relationships/image" Target="../media/image5.emf"/><Relationship Id="rId7" Type="http://schemas.openxmlformats.org/officeDocument/2006/relationships/oleObject" Target="../embeddings/oleObject9.bin"/><Relationship Id="rId8" Type="http://schemas.openxmlformats.org/officeDocument/2006/relationships/image" Target="../media/image8.emf"/><Relationship Id="rId9" Type="http://schemas.openxmlformats.org/officeDocument/2006/relationships/oleObject" Target="../embeddings/oleObject10.bin"/><Relationship Id="rId10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6.bin"/><Relationship Id="rId12" Type="http://schemas.openxmlformats.org/officeDocument/2006/relationships/image" Target="../media/image14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.bin"/><Relationship Id="rId4" Type="http://schemas.openxmlformats.org/officeDocument/2006/relationships/image" Target="../media/image5.emf"/><Relationship Id="rId5" Type="http://schemas.openxmlformats.org/officeDocument/2006/relationships/oleObject" Target="../embeddings/oleObject13.bin"/><Relationship Id="rId6" Type="http://schemas.openxmlformats.org/officeDocument/2006/relationships/image" Target="../media/image11.emf"/><Relationship Id="rId7" Type="http://schemas.openxmlformats.org/officeDocument/2006/relationships/oleObject" Target="../embeddings/oleObject14.bin"/><Relationship Id="rId8" Type="http://schemas.openxmlformats.org/officeDocument/2006/relationships/image" Target="../media/image12.emf"/><Relationship Id="rId9" Type="http://schemas.openxmlformats.org/officeDocument/2006/relationships/oleObject" Target="../embeddings/oleObject15.bin"/><Relationship Id="rId10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4" Type="http://schemas.openxmlformats.org/officeDocument/2006/relationships/image" Target="../media/image15.emf"/><Relationship Id="rId5" Type="http://schemas.openxmlformats.org/officeDocument/2006/relationships/oleObject" Target="../embeddings/oleObject18.bin"/><Relationship Id="rId6" Type="http://schemas.openxmlformats.org/officeDocument/2006/relationships/image" Target="../media/image16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Machine Learning &amp; Data Mining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200" b="1" dirty="0" smtClean="0"/>
              <a:t>CS/CNS/EE 155</a:t>
            </a: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6:</a:t>
            </a:r>
          </a:p>
          <a:p>
            <a:r>
              <a:rPr lang="en-US" dirty="0" smtClean="0"/>
              <a:t>Conditional Random Fields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032" y="115448"/>
            <a:ext cx="1912569" cy="81429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2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</a:t>
            </a:r>
            <a:r>
              <a:rPr lang="en-US" dirty="0" err="1" smtClean="0"/>
              <a:t>vs</a:t>
            </a:r>
            <a:r>
              <a:rPr lang="en-US" dirty="0" smtClean="0"/>
              <a:t> HMMs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Naïve Bayes:</a:t>
            </a:r>
          </a:p>
          <a:p>
            <a:endParaRPr lang="en-US" sz="4400" dirty="0"/>
          </a:p>
          <a:p>
            <a:r>
              <a:rPr lang="en-US" dirty="0" smtClean="0"/>
              <a:t>Hidden Markov Models:</a:t>
            </a:r>
            <a:endParaRPr lang="en-US" dirty="0"/>
          </a:p>
          <a:p>
            <a:endParaRPr lang="en-US" sz="8400" dirty="0" smtClean="0"/>
          </a:p>
          <a:p>
            <a:r>
              <a:rPr lang="en-US" dirty="0" smtClean="0"/>
              <a:t>HMMs ≈ 1</a:t>
            </a:r>
            <a:r>
              <a:rPr lang="en-US" baseline="30000" dirty="0" smtClean="0"/>
              <a:t>st</a:t>
            </a:r>
            <a:r>
              <a:rPr lang="en-US" dirty="0" smtClean="0"/>
              <a:t> order variant of Naïve Bayes!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3994373"/>
              </p:ext>
            </p:extLst>
          </p:nvPr>
        </p:nvGraphicFramePr>
        <p:xfrm>
          <a:off x="3132138" y="1960030"/>
          <a:ext cx="2876550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672" name="Equation" r:id="rId3" imgW="1231900" imgH="457200" progId="Equation.3">
                  <p:embed/>
                </p:oleObj>
              </mc:Choice>
              <mc:Fallback>
                <p:oleObj name="Equation" r:id="rId3" imgW="1231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32138" y="1960030"/>
                        <a:ext cx="2876550" cy="1073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5596315"/>
              </p:ext>
            </p:extLst>
          </p:nvPr>
        </p:nvGraphicFramePr>
        <p:xfrm>
          <a:off x="2329456" y="3627438"/>
          <a:ext cx="4551362" cy="1049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673" name="Equation" r:id="rId5" imgW="2095500" imgH="482600" progId="Equation.3">
                  <p:embed/>
                </p:oleObj>
              </mc:Choice>
              <mc:Fallback>
                <p:oleObj name="Equation" r:id="rId5" imgW="2095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29456" y="3627438"/>
                        <a:ext cx="4551362" cy="1049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1693270" y="5650945"/>
            <a:ext cx="288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(just one interpretation…)</a:t>
            </a:r>
            <a:endParaRPr lang="en-US" sz="2000" dirty="0"/>
          </a:p>
        </p:txBody>
      </p:sp>
      <p:sp>
        <p:nvSpPr>
          <p:cNvPr id="13" name="Left Brace 12"/>
          <p:cNvSpPr/>
          <p:nvPr/>
        </p:nvSpPr>
        <p:spPr>
          <a:xfrm rot="16200000">
            <a:off x="4569035" y="3650304"/>
            <a:ext cx="175436" cy="2010867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359008" y="4682004"/>
            <a:ext cx="588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P(y)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87693" y="1553895"/>
            <a:ext cx="588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P(y)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286328" y="1954005"/>
            <a:ext cx="178596" cy="30167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775745" y="3008094"/>
            <a:ext cx="2745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“Naïve” Generative</a:t>
            </a:r>
          </a:p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Independence Assumption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6008688" y="2804657"/>
            <a:ext cx="215747" cy="25846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6403032" y="3654425"/>
            <a:ext cx="150168" cy="26281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481346" y="1506240"/>
            <a:ext cx="817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P(</a:t>
            </a:r>
            <a:r>
              <a:rPr lang="en-US" sz="2000" dirty="0" err="1" smtClean="0">
                <a:solidFill>
                  <a:srgbClr val="953735"/>
                </a:solidFill>
              </a:rPr>
              <a:t>x|y</a:t>
            </a:r>
            <a:r>
              <a:rPr lang="en-US" sz="2000" dirty="0" smtClean="0">
                <a:solidFill>
                  <a:srgbClr val="953735"/>
                </a:solidFill>
              </a:rPr>
              <a:t>)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5562965" y="1966645"/>
            <a:ext cx="310891" cy="20965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916998" y="4481949"/>
            <a:ext cx="817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P(</a:t>
            </a:r>
            <a:r>
              <a:rPr lang="en-US" sz="2000" dirty="0" err="1" smtClean="0">
                <a:solidFill>
                  <a:srgbClr val="953735"/>
                </a:solidFill>
              </a:rPr>
              <a:t>x|y</a:t>
            </a:r>
            <a:r>
              <a:rPr lang="en-US" sz="2000" dirty="0" smtClean="0">
                <a:solidFill>
                  <a:srgbClr val="953735"/>
                </a:solidFill>
              </a:rPr>
              <a:t>)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34" name="Straight Arrow Connector 33"/>
          <p:cNvCxnSpPr>
            <a:stCxn id="33" idx="1"/>
          </p:cNvCxnSpPr>
          <p:nvPr/>
        </p:nvCxnSpPr>
        <p:spPr>
          <a:xfrm flipH="1" flipV="1">
            <a:off x="6634547" y="4481949"/>
            <a:ext cx="282451" cy="20005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8546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7" grpId="0"/>
      <p:bldP spid="21" grpId="0"/>
      <p:bldP spid="29" grpId="0"/>
      <p:bldP spid="3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Summary: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Naïve Bayes</a:t>
            </a:r>
            <a:endParaRPr lang="en-US" dirty="0">
              <a:solidFill>
                <a:srgbClr val="95373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Joint model of (</a:t>
            </a:r>
            <a:r>
              <a:rPr lang="en-US" dirty="0" err="1" smtClean="0"/>
              <a:t>x,y</a:t>
            </a:r>
            <a:r>
              <a:rPr lang="en-US" dirty="0" smtClean="0"/>
              <a:t>):</a:t>
            </a:r>
          </a:p>
          <a:p>
            <a:pPr lvl="1"/>
            <a:r>
              <a:rPr lang="en-US" sz="2400" dirty="0" smtClean="0"/>
              <a:t>“Naïve” independence assumption each </a:t>
            </a:r>
            <a:r>
              <a:rPr lang="en-US" sz="2400" dirty="0" err="1" smtClean="0"/>
              <a:t>x</a:t>
            </a:r>
            <a:r>
              <a:rPr lang="en-US" sz="2400" baseline="30000" dirty="0" err="1" smtClean="0"/>
              <a:t>d</a:t>
            </a:r>
            <a:endParaRPr lang="en-US" sz="2400" baseline="30000" dirty="0" smtClean="0"/>
          </a:p>
          <a:p>
            <a:endParaRPr lang="en-US" dirty="0"/>
          </a:p>
          <a:p>
            <a:endParaRPr lang="en-US" sz="2000" dirty="0" smtClean="0"/>
          </a:p>
          <a:p>
            <a:r>
              <a:rPr lang="en-US" dirty="0" smtClean="0"/>
              <a:t>Use </a:t>
            </a:r>
            <a:r>
              <a:rPr lang="en-US" dirty="0" err="1" smtClean="0"/>
              <a:t>Bayes’s</a:t>
            </a:r>
            <a:r>
              <a:rPr lang="en-US" dirty="0" smtClean="0"/>
              <a:t> Rule for prediction:</a:t>
            </a:r>
          </a:p>
          <a:p>
            <a:endParaRPr lang="en-US" sz="2800" dirty="0"/>
          </a:p>
          <a:p>
            <a:endParaRPr lang="en-US" sz="2000" dirty="0" smtClean="0"/>
          </a:p>
          <a:p>
            <a:r>
              <a:rPr lang="en-US" dirty="0" smtClean="0"/>
              <a:t>Maximum Likelihood Training:</a:t>
            </a:r>
          </a:p>
          <a:p>
            <a:pPr lvl="1"/>
            <a:r>
              <a:rPr lang="en-US" sz="2400" dirty="0" smtClean="0"/>
              <a:t>Count Frequencies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2480987"/>
              </p:ext>
            </p:extLst>
          </p:nvPr>
        </p:nvGraphicFramePr>
        <p:xfrm>
          <a:off x="1725941" y="2587014"/>
          <a:ext cx="3274698" cy="9387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4" name="Equation" r:id="rId3" imgW="1600200" imgH="457200" progId="Equation.3">
                  <p:embed/>
                </p:oleObj>
              </mc:Choice>
              <mc:Fallback>
                <p:oleObj name="Equation" r:id="rId3" imgW="1600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5941" y="2587014"/>
                        <a:ext cx="3274698" cy="9387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2075328"/>
              </p:ext>
            </p:extLst>
          </p:nvPr>
        </p:nvGraphicFramePr>
        <p:xfrm>
          <a:off x="765308" y="4120616"/>
          <a:ext cx="766445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5" name="Equation" r:id="rId5" imgW="3911600" imgH="457200" progId="Equation.3">
                  <p:embed/>
                </p:oleObj>
              </mc:Choice>
              <mc:Fallback>
                <p:oleObj name="Equation" r:id="rId5" imgW="3911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5308" y="4120616"/>
                        <a:ext cx="766445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987532" y="2606859"/>
            <a:ext cx="25415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“Generative Model”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(can sample new data)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577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094908"/>
              </p:ext>
            </p:extLst>
          </p:nvPr>
        </p:nvGraphicFramePr>
        <p:xfrm>
          <a:off x="6813870" y="1600200"/>
          <a:ext cx="1371793" cy="4311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964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13870" y="1600200"/>
                        <a:ext cx="1371793" cy="4311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 Conditional Prob.?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Weird to train to maximize:</a:t>
            </a:r>
          </a:p>
          <a:p>
            <a:endParaRPr lang="en-US" sz="2800" dirty="0" smtClean="0"/>
          </a:p>
          <a:p>
            <a:endParaRPr lang="en-US" sz="2400" dirty="0"/>
          </a:p>
          <a:p>
            <a:r>
              <a:rPr lang="en-US" sz="2800" dirty="0" smtClean="0"/>
              <a:t>When goal should be to maximize: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0321947"/>
              </p:ext>
            </p:extLst>
          </p:nvPr>
        </p:nvGraphicFramePr>
        <p:xfrm>
          <a:off x="692662" y="2137028"/>
          <a:ext cx="5150356" cy="76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965" name="Equation" r:id="rId5" imgW="3073400" imgH="457200" progId="Equation.3">
                  <p:embed/>
                </p:oleObj>
              </mc:Choice>
              <mc:Fallback>
                <p:oleObj name="Equation" r:id="rId5" imgW="3073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2662" y="2137028"/>
                        <a:ext cx="5150356" cy="768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6443198"/>
              </p:ext>
            </p:extLst>
          </p:nvPr>
        </p:nvGraphicFramePr>
        <p:xfrm>
          <a:off x="692662" y="3625564"/>
          <a:ext cx="7493001" cy="76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966" name="Equation" r:id="rId7" imgW="4470400" imgH="457200" progId="Equation.3">
                  <p:embed/>
                </p:oleObj>
              </mc:Choice>
              <mc:Fallback>
                <p:oleObj name="Equation" r:id="rId7" imgW="4470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2662" y="3625564"/>
                        <a:ext cx="7493001" cy="768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9460193"/>
              </p:ext>
            </p:extLst>
          </p:nvPr>
        </p:nvGraphicFramePr>
        <p:xfrm>
          <a:off x="6795285" y="2137028"/>
          <a:ext cx="1016680" cy="659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967" name="Equation" r:id="rId9" imgW="762000" imgH="495300" progId="Equation.3">
                  <p:embed/>
                </p:oleObj>
              </mc:Choice>
              <mc:Fallback>
                <p:oleObj name="Equation" r:id="rId9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795285" y="2137028"/>
                        <a:ext cx="1016680" cy="659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3430155"/>
              </p:ext>
            </p:extLst>
          </p:nvPr>
        </p:nvGraphicFramePr>
        <p:xfrm>
          <a:off x="4776376" y="4502815"/>
          <a:ext cx="3118240" cy="6424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968" name="Equation" r:id="rId11" imgW="2349500" imgH="482600" progId="Equation.3">
                  <p:embed/>
                </p:oleObj>
              </mc:Choice>
              <mc:Fallback>
                <p:oleObj name="Equation" r:id="rId11" imgW="2349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76376" y="4502815"/>
                        <a:ext cx="3118240" cy="6424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633130" y="4537615"/>
            <a:ext cx="332655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Breaks independence!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Can no longer use count statistics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5215536"/>
              </p:ext>
            </p:extLst>
          </p:nvPr>
        </p:nvGraphicFramePr>
        <p:xfrm>
          <a:off x="854959" y="5145224"/>
          <a:ext cx="2339942" cy="10643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969" name="Equation" r:id="rId13" imgW="1955800" imgH="889000" progId="Equation.3">
                  <p:embed/>
                </p:oleObj>
              </mc:Choice>
              <mc:Fallback>
                <p:oleObj name="Equation" r:id="rId13" imgW="19558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54959" y="5145224"/>
                        <a:ext cx="2339942" cy="10643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Left Brace 19"/>
          <p:cNvSpPr/>
          <p:nvPr/>
        </p:nvSpPr>
        <p:spPr>
          <a:xfrm rot="5400000">
            <a:off x="6545159" y="3241078"/>
            <a:ext cx="175436" cy="2523477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854959" y="5214723"/>
            <a:ext cx="2339943" cy="994827"/>
          </a:xfrm>
          <a:prstGeom prst="line">
            <a:avLst/>
          </a:prstGeom>
          <a:grpFill/>
          <a:ln>
            <a:solidFill>
              <a:srgbClr val="FF0000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854959" y="5214723"/>
            <a:ext cx="2339943" cy="994827"/>
          </a:xfrm>
          <a:prstGeom prst="line">
            <a:avLst/>
          </a:prstGeom>
          <a:grpFill/>
          <a:ln>
            <a:solidFill>
              <a:srgbClr val="FF0000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888306" y="5831760"/>
            <a:ext cx="292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*HMMs suffer same problem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2758333" y="3625564"/>
            <a:ext cx="2163048" cy="768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4961063" y="3618949"/>
            <a:ext cx="3198140" cy="768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004722" y="2246824"/>
            <a:ext cx="6991742" cy="3423936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In general, you should maximize the </a:t>
            </a:r>
          </a:p>
          <a:p>
            <a:pPr algn="ctr"/>
            <a:r>
              <a:rPr lang="en-US" sz="3200" dirty="0" smtClean="0"/>
              <a:t>likelihood of the model you define!</a:t>
            </a:r>
          </a:p>
          <a:p>
            <a:pPr algn="ctr"/>
            <a:endParaRPr lang="en-US" sz="1600" dirty="0" smtClean="0"/>
          </a:p>
          <a:p>
            <a:pPr algn="ctr"/>
            <a:r>
              <a:rPr lang="en-US" sz="3200" dirty="0" smtClean="0"/>
              <a:t>So if you define joint model P(</a:t>
            </a:r>
            <a:r>
              <a:rPr lang="en-US" sz="3200" dirty="0" err="1" smtClean="0"/>
              <a:t>x,y</a:t>
            </a:r>
            <a:r>
              <a:rPr lang="en-US" sz="3200" dirty="0" smtClean="0"/>
              <a:t>), </a:t>
            </a:r>
          </a:p>
          <a:p>
            <a:pPr algn="ctr"/>
            <a:r>
              <a:rPr lang="en-US" sz="3200" dirty="0" smtClean="0"/>
              <a:t>then maximize P(</a:t>
            </a:r>
            <a:r>
              <a:rPr lang="en-US" sz="3200" dirty="0" err="1" smtClean="0"/>
              <a:t>x,y</a:t>
            </a:r>
            <a:r>
              <a:rPr lang="en-US" sz="3200" dirty="0" smtClean="0"/>
              <a:t>) on training data.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61747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0" grpId="0" animBg="1"/>
      <p:bldP spid="28" grpId="0"/>
      <p:bldP spid="35" grpId="0" animBg="1"/>
      <p:bldP spid="36" grpId="0" animBg="1"/>
      <p:bldP spid="3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Summary:</a:t>
            </a:r>
            <a:r>
              <a:rPr lang="en-US" dirty="0" smtClean="0"/>
              <a:t> Generative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Joint model of (</a:t>
            </a:r>
            <a:r>
              <a:rPr lang="en-US" sz="2800" dirty="0" err="1"/>
              <a:t>x,y</a:t>
            </a:r>
            <a:r>
              <a:rPr lang="en-US" sz="2800" dirty="0"/>
              <a:t>)</a:t>
            </a:r>
            <a:r>
              <a:rPr lang="en-US" sz="2800" dirty="0" smtClean="0"/>
              <a:t>:</a:t>
            </a:r>
          </a:p>
          <a:p>
            <a:pPr lvl="1"/>
            <a:r>
              <a:rPr lang="en-US" sz="2400" dirty="0"/>
              <a:t>Compact &amp; easy to train…</a:t>
            </a:r>
          </a:p>
          <a:p>
            <a:pPr lvl="1"/>
            <a:r>
              <a:rPr lang="en-US" sz="2400" dirty="0"/>
              <a:t>...with </a:t>
            </a:r>
            <a:r>
              <a:rPr lang="en-US" sz="2400" dirty="0" err="1"/>
              <a:t>ind.</a:t>
            </a:r>
            <a:r>
              <a:rPr lang="en-US" sz="2400" dirty="0"/>
              <a:t> assumptions</a:t>
            </a:r>
          </a:p>
          <a:p>
            <a:pPr lvl="2"/>
            <a:r>
              <a:rPr lang="en-US" sz="2000" dirty="0"/>
              <a:t>E.g., Naïve Bayes &amp; </a:t>
            </a:r>
            <a:r>
              <a:rPr lang="en-US" sz="2000" dirty="0" smtClean="0"/>
              <a:t>HMMs</a:t>
            </a:r>
            <a:endParaRPr lang="en-US" sz="2400" dirty="0" smtClean="0"/>
          </a:p>
          <a:p>
            <a:endParaRPr lang="en-US" sz="1600" dirty="0"/>
          </a:p>
          <a:p>
            <a:r>
              <a:rPr lang="en-US" sz="2800" dirty="0" smtClean="0"/>
              <a:t>Maximize Likelihood Training:</a:t>
            </a:r>
          </a:p>
          <a:p>
            <a:pPr lvl="1"/>
            <a:endParaRPr lang="en-US" sz="3200" dirty="0" smtClean="0"/>
          </a:p>
          <a:p>
            <a:r>
              <a:rPr lang="en-US" sz="2800" dirty="0" smtClean="0"/>
              <a:t>Mismatch w/ prediction goal:</a:t>
            </a:r>
          </a:p>
          <a:p>
            <a:pPr lvl="1"/>
            <a:r>
              <a:rPr lang="en-US" sz="2400" dirty="0" smtClean="0"/>
              <a:t>But hard to maximize P(</a:t>
            </a:r>
            <a:r>
              <a:rPr lang="en-US" sz="2400" dirty="0" err="1" smtClean="0"/>
              <a:t>y|x</a:t>
            </a:r>
            <a:r>
              <a:rPr lang="en-US" sz="2400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5381870"/>
              </p:ext>
            </p:extLst>
          </p:nvPr>
        </p:nvGraphicFramePr>
        <p:xfrm>
          <a:off x="5481948" y="1653119"/>
          <a:ext cx="1344426" cy="600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806" name="Equation" r:id="rId3" imgW="457200" imgH="203200" progId="Equation.3">
                  <p:embed/>
                </p:oleObj>
              </mc:Choice>
              <mc:Fallback>
                <p:oleObj name="Equation" r:id="rId3" imgW="457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81948" y="1653119"/>
                        <a:ext cx="1344426" cy="600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0447810"/>
              </p:ext>
            </p:extLst>
          </p:nvPr>
        </p:nvGraphicFramePr>
        <p:xfrm>
          <a:off x="5449132" y="3432154"/>
          <a:ext cx="2644853" cy="10183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807" name="Equation" r:id="rId5" imgW="1193800" imgH="457200" progId="Equation.3">
                  <p:embed/>
                </p:oleObj>
              </mc:Choice>
              <mc:Fallback>
                <p:oleObj name="Equation" r:id="rId5" imgW="1193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9132" y="3432154"/>
                        <a:ext cx="2644853" cy="10183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481948" y="2723006"/>
            <a:ext cx="26797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953735"/>
                </a:solidFill>
              </a:rPr>
              <a:t>Θ</a:t>
            </a:r>
            <a:r>
              <a:rPr lang="en-US" sz="2000" dirty="0" smtClean="0">
                <a:solidFill>
                  <a:srgbClr val="953735"/>
                </a:solidFill>
              </a:rPr>
              <a:t> often used to denote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all parameters of model</a:t>
            </a:r>
            <a:endParaRPr lang="en-US" sz="2000" dirty="0">
              <a:solidFill>
                <a:srgbClr val="953735"/>
              </a:solidFill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882831"/>
              </p:ext>
            </p:extLst>
          </p:nvPr>
        </p:nvGraphicFramePr>
        <p:xfrm>
          <a:off x="5453700" y="4820982"/>
          <a:ext cx="2139273" cy="676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808" name="Equation" r:id="rId7" imgW="965200" imgH="304800" progId="Equation.3">
                  <p:embed/>
                </p:oleObj>
              </mc:Choice>
              <mc:Fallback>
                <p:oleObj name="Equation" r:id="rId7" imgW="9652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53700" y="4820982"/>
                        <a:ext cx="2139273" cy="676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Freeform 17"/>
          <p:cNvSpPr/>
          <p:nvPr/>
        </p:nvSpPr>
        <p:spPr>
          <a:xfrm>
            <a:off x="5287193" y="3430892"/>
            <a:ext cx="535791" cy="801666"/>
          </a:xfrm>
          <a:custGeom>
            <a:avLst/>
            <a:gdLst>
              <a:gd name="connsiteX0" fmla="*/ 370144 w 641347"/>
              <a:gd name="connsiteY0" fmla="*/ 0 h 899627"/>
              <a:gd name="connsiteX1" fmla="*/ 6335 w 641347"/>
              <a:gd name="connsiteY1" fmla="*/ 562267 h 899627"/>
              <a:gd name="connsiteX2" fmla="*/ 641347 w 641347"/>
              <a:gd name="connsiteY2" fmla="*/ 899627 h 89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1347" h="899627">
                <a:moveTo>
                  <a:pt x="370144" y="0"/>
                </a:moveTo>
                <a:cubicBezTo>
                  <a:pt x="165639" y="206164"/>
                  <a:pt x="-38866" y="412329"/>
                  <a:pt x="6335" y="562267"/>
                </a:cubicBezTo>
                <a:cubicBezTo>
                  <a:pt x="51535" y="712205"/>
                  <a:pt x="641347" y="899627"/>
                  <a:pt x="641347" y="899627"/>
                </a:cubicBezTo>
              </a:path>
            </a:pathLst>
          </a:cu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767913"/>
              </p:ext>
            </p:extLst>
          </p:nvPr>
        </p:nvGraphicFramePr>
        <p:xfrm>
          <a:off x="6722192" y="5925215"/>
          <a:ext cx="1371793" cy="4311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809" name="Equation" r:id="rId9" imgW="889000" imgH="279400" progId="Equation.3">
                  <p:embed/>
                </p:oleObj>
              </mc:Choice>
              <mc:Fallback>
                <p:oleObj name="Equation" r:id="rId9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722192" y="5925215"/>
                        <a:ext cx="1371793" cy="4311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7310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Discriminative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Conditional model:</a:t>
            </a:r>
          </a:p>
          <a:p>
            <a:pPr lvl="1"/>
            <a:r>
              <a:rPr lang="en-US" sz="2400" dirty="0" smtClean="0"/>
              <a:t>Directly model prediction goal</a:t>
            </a:r>
          </a:p>
          <a:p>
            <a:endParaRPr lang="en-US" sz="1600" dirty="0"/>
          </a:p>
          <a:p>
            <a:r>
              <a:rPr lang="en-US" dirty="0" smtClean="0"/>
              <a:t>Maximum Likelihood:</a:t>
            </a:r>
          </a:p>
          <a:p>
            <a:endParaRPr lang="en-US" sz="4000" dirty="0"/>
          </a:p>
          <a:p>
            <a:r>
              <a:rPr lang="en-US" dirty="0" smtClean="0"/>
              <a:t>Matches prediction goal:</a:t>
            </a:r>
          </a:p>
          <a:p>
            <a:endParaRPr lang="en-US" dirty="0"/>
          </a:p>
          <a:p>
            <a:r>
              <a:rPr lang="en-US" b="1" dirty="0" smtClean="0">
                <a:solidFill>
                  <a:srgbClr val="953735"/>
                </a:solidFill>
              </a:rPr>
              <a:t>What does P(</a:t>
            </a:r>
            <a:r>
              <a:rPr lang="en-US" b="1" dirty="0" err="1" smtClean="0">
                <a:solidFill>
                  <a:srgbClr val="953735"/>
                </a:solidFill>
              </a:rPr>
              <a:t>y|x</a:t>
            </a:r>
            <a:r>
              <a:rPr lang="en-US" b="1" dirty="0" smtClean="0">
                <a:solidFill>
                  <a:srgbClr val="953735"/>
                </a:solidFill>
              </a:rPr>
              <a:t>) look like?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0447036"/>
              </p:ext>
            </p:extLst>
          </p:nvPr>
        </p:nvGraphicFramePr>
        <p:xfrm>
          <a:off x="5491970" y="1600200"/>
          <a:ext cx="1455738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11" name="Equation" r:id="rId3" imgW="495300" imgH="203200" progId="Equation.3">
                  <p:embed/>
                </p:oleObj>
              </mc:Choice>
              <mc:Fallback>
                <p:oleObj name="Equation" r:id="rId3" imgW="495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91970" y="1600200"/>
                        <a:ext cx="1455738" cy="600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9271040"/>
              </p:ext>
            </p:extLst>
          </p:nvPr>
        </p:nvGraphicFramePr>
        <p:xfrm>
          <a:off x="5461000" y="2751388"/>
          <a:ext cx="2728913" cy="1017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12" name="Equation" r:id="rId5" imgW="1231900" imgH="457200" progId="Equation.3">
                  <p:embed/>
                </p:oleObj>
              </mc:Choice>
              <mc:Fallback>
                <p:oleObj name="Equation" r:id="rId5" imgW="1231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61000" y="2751388"/>
                        <a:ext cx="2728913" cy="1017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8829877"/>
              </p:ext>
            </p:extLst>
          </p:nvPr>
        </p:nvGraphicFramePr>
        <p:xfrm>
          <a:off x="5461000" y="4338093"/>
          <a:ext cx="2139273" cy="6760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13" name="Equation" r:id="rId7" imgW="965200" imgH="304800" progId="Equation.3">
                  <p:embed/>
                </p:oleObj>
              </mc:Choice>
              <mc:Fallback>
                <p:oleObj name="Equation" r:id="rId7" imgW="9652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61000" y="4338093"/>
                        <a:ext cx="2139273" cy="6760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3315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P(</a:t>
            </a:r>
            <a:r>
              <a:rPr lang="en-US" dirty="0" err="1" smtClean="0"/>
              <a:t>y|x</a:t>
            </a:r>
            <a:r>
              <a:rPr lang="en-US" dirty="0" smtClean="0"/>
              <a:t>) for every possible x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sz="2000" dirty="0" smtClean="0"/>
          </a:p>
          <a:p>
            <a:r>
              <a:rPr lang="en-US" dirty="0" smtClean="0"/>
              <a:t>Train by counting frequencies</a:t>
            </a:r>
          </a:p>
          <a:p>
            <a:r>
              <a:rPr lang="en-US" b="1" dirty="0" smtClean="0">
                <a:solidFill>
                  <a:srgbClr val="953735"/>
                </a:solidFill>
              </a:rPr>
              <a:t>Exponential in # input variables D!</a:t>
            </a:r>
          </a:p>
          <a:p>
            <a:pPr lvl="1"/>
            <a:r>
              <a:rPr lang="en-US" b="1" dirty="0" smtClean="0">
                <a:solidFill>
                  <a:srgbClr val="953735"/>
                </a:solidFill>
              </a:rPr>
              <a:t>Need to assume something… what?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861582"/>
              </p:ext>
            </p:extLst>
          </p:nvPr>
        </p:nvGraphicFramePr>
        <p:xfrm>
          <a:off x="6675948" y="2383443"/>
          <a:ext cx="1355725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98" name="Equation" r:id="rId3" imgW="762000" imgH="495300" progId="Equation.3">
                  <p:embed/>
                </p:oleObj>
              </mc:Choice>
              <mc:Fallback>
                <p:oleObj name="Equation" r:id="rId3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75948" y="2383443"/>
                        <a:ext cx="1355725" cy="87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116575"/>
              </p:ext>
            </p:extLst>
          </p:nvPr>
        </p:nvGraphicFramePr>
        <p:xfrm>
          <a:off x="2727876" y="2335818"/>
          <a:ext cx="348333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10"/>
                <a:gridCol w="1161110"/>
                <a:gridCol w="116111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P(y=1|x)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x</a:t>
                      </a:r>
                      <a:r>
                        <a:rPr lang="en-US" baseline="30000" dirty="0" smtClean="0"/>
                        <a:t>1</a:t>
                      </a:r>
                      <a:endParaRPr lang="en-US" baseline="30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30000" dirty="0" smtClean="0"/>
                        <a:t>2</a:t>
                      </a:r>
                      <a:endParaRPr lang="en-US" baseline="30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1227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91776"/>
          </a:xfrm>
        </p:spPr>
        <p:txBody>
          <a:bodyPr>
            <a:normAutofit/>
          </a:bodyPr>
          <a:lstStyle/>
          <a:p>
            <a:r>
              <a:rPr lang="en-US" dirty="0" smtClean="0"/>
              <a:t>Log Linear Models!</a:t>
            </a:r>
            <a:br>
              <a:rPr lang="en-US" dirty="0" smtClean="0"/>
            </a:br>
            <a:r>
              <a:rPr lang="en-US" sz="3600" dirty="0" smtClean="0">
                <a:solidFill>
                  <a:srgbClr val="953735"/>
                </a:solidFill>
              </a:rPr>
              <a:t>(Logistic Regression)</a:t>
            </a:r>
            <a:endParaRPr lang="en-US" sz="3600" dirty="0">
              <a:solidFill>
                <a:srgbClr val="95373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21457"/>
            <a:ext cx="8229600" cy="2904706"/>
          </a:xfrm>
        </p:spPr>
        <p:txBody>
          <a:bodyPr>
            <a:noAutofit/>
          </a:bodyPr>
          <a:lstStyle/>
          <a:p>
            <a:r>
              <a:rPr lang="en-US" dirty="0" smtClean="0"/>
              <a:t>“Log-Linear” assumption</a:t>
            </a:r>
          </a:p>
          <a:p>
            <a:pPr lvl="1"/>
            <a:r>
              <a:rPr lang="en-US" sz="2400" dirty="0" smtClean="0"/>
              <a:t>Model representation to linear in D</a:t>
            </a:r>
          </a:p>
          <a:p>
            <a:pPr lvl="1"/>
            <a:r>
              <a:rPr lang="en-US" sz="2400" dirty="0" smtClean="0"/>
              <a:t>Most common discriminative probabilistic model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9021040"/>
              </p:ext>
            </p:extLst>
          </p:nvPr>
        </p:nvGraphicFramePr>
        <p:xfrm>
          <a:off x="1578625" y="5366558"/>
          <a:ext cx="1854170" cy="5859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24" name="Equation" r:id="rId3" imgW="965200" imgH="304800" progId="Equation.3">
                  <p:embed/>
                </p:oleObj>
              </mc:Choice>
              <mc:Fallback>
                <p:oleObj name="Equation" r:id="rId3" imgW="9652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78625" y="5366558"/>
                        <a:ext cx="1854170" cy="5859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578625" y="4716203"/>
            <a:ext cx="1578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Prediction: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6665126"/>
              </p:ext>
            </p:extLst>
          </p:nvPr>
        </p:nvGraphicFramePr>
        <p:xfrm>
          <a:off x="5126147" y="5124874"/>
          <a:ext cx="2150721" cy="801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25" name="Equation" r:id="rId5" imgW="1231900" imgH="457200" progId="Equation.3">
                  <p:embed/>
                </p:oleObj>
              </mc:Choice>
              <mc:Fallback>
                <p:oleObj name="Equation" r:id="rId5" imgW="1231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26147" y="5124874"/>
                        <a:ext cx="2150721" cy="801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077987" y="4690593"/>
            <a:ext cx="1310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Training: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4579721"/>
              </p:ext>
            </p:extLst>
          </p:nvPr>
        </p:nvGraphicFramePr>
        <p:xfrm>
          <a:off x="6553200" y="1986410"/>
          <a:ext cx="1401874" cy="74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26" name="Equation" r:id="rId7" imgW="927100" imgH="495300" progId="Equation.3">
                  <p:embed/>
                </p:oleObj>
              </mc:Choice>
              <mc:Fallback>
                <p:oleObj name="Equation" r:id="rId7" imgW="927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53200" y="1986410"/>
                        <a:ext cx="1401874" cy="74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381287"/>
              </p:ext>
            </p:extLst>
          </p:nvPr>
        </p:nvGraphicFramePr>
        <p:xfrm>
          <a:off x="2560508" y="1836623"/>
          <a:ext cx="3536950" cy="1292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27" name="Equation" r:id="rId9" imgW="1701800" imgH="622300" progId="Equation.3">
                  <p:embed/>
                </p:oleObj>
              </mc:Choice>
              <mc:Fallback>
                <p:oleObj name="Equation" r:id="rId9" imgW="1701800" imgH="622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60508" y="1836623"/>
                        <a:ext cx="3536950" cy="1292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724083" y="5355822"/>
            <a:ext cx="9528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M</a:t>
            </a:r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atch!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>
            <a:off x="3484359" y="5555877"/>
            <a:ext cx="239724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1" idx="3"/>
          </p:cNvCxnSpPr>
          <p:nvPr/>
        </p:nvCxnSpPr>
        <p:spPr>
          <a:xfrm>
            <a:off x="4676938" y="5555877"/>
            <a:ext cx="292344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1405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</a:t>
            </a:r>
            <a:r>
              <a:rPr lang="en-US" dirty="0" err="1" smtClean="0"/>
              <a:t>vs</a:t>
            </a:r>
            <a:r>
              <a:rPr lang="en-US" dirty="0" smtClean="0"/>
              <a:t> 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Naïve Bayes:</a:t>
            </a:r>
          </a:p>
          <a:p>
            <a:pPr lvl="1"/>
            <a:r>
              <a:rPr lang="en-US" sz="2400" dirty="0" smtClean="0"/>
              <a:t>Strong </a:t>
            </a:r>
            <a:r>
              <a:rPr lang="en-US" sz="2400" dirty="0" err="1" smtClean="0"/>
              <a:t>ind.</a:t>
            </a:r>
            <a:r>
              <a:rPr lang="en-US" sz="2400" dirty="0" smtClean="0"/>
              <a:t> assumptions</a:t>
            </a:r>
          </a:p>
          <a:p>
            <a:pPr lvl="1"/>
            <a:r>
              <a:rPr lang="en-US" sz="2400" dirty="0" smtClean="0"/>
              <a:t>Super easy to train…</a:t>
            </a:r>
          </a:p>
          <a:p>
            <a:pPr lvl="1"/>
            <a:r>
              <a:rPr lang="en-US" sz="2400" dirty="0" smtClean="0"/>
              <a:t>…but mismatch with prediction</a:t>
            </a:r>
            <a:endParaRPr lang="en-US" sz="2400" dirty="0"/>
          </a:p>
          <a:p>
            <a:endParaRPr lang="en-US" sz="1000" dirty="0" smtClean="0"/>
          </a:p>
          <a:p>
            <a:r>
              <a:rPr lang="en-US" dirty="0" smtClean="0"/>
              <a:t>Logistic Regression:</a:t>
            </a:r>
          </a:p>
          <a:p>
            <a:pPr lvl="1"/>
            <a:r>
              <a:rPr lang="en-US" sz="2400" dirty="0" smtClean="0"/>
              <a:t>“Log Linear” assumption </a:t>
            </a:r>
          </a:p>
          <a:p>
            <a:pPr lvl="2"/>
            <a:r>
              <a:rPr lang="en-US" sz="2000" dirty="0" smtClean="0"/>
              <a:t>Often more flexible than Naïve Bayes</a:t>
            </a:r>
          </a:p>
          <a:p>
            <a:pPr lvl="1"/>
            <a:r>
              <a:rPr lang="en-US" sz="2400" dirty="0" smtClean="0"/>
              <a:t>Harder to train (gradient </a:t>
            </a:r>
            <a:r>
              <a:rPr lang="en-US" sz="2400" dirty="0" err="1" smtClean="0"/>
              <a:t>desc</a:t>
            </a:r>
            <a:r>
              <a:rPr lang="en-US" sz="2400" dirty="0" smtClean="0"/>
              <a:t>.)…</a:t>
            </a:r>
          </a:p>
          <a:p>
            <a:pPr lvl="1"/>
            <a:r>
              <a:rPr lang="en-US" sz="2400" dirty="0" smtClean="0"/>
              <a:t>…but matches prediction</a:t>
            </a:r>
          </a:p>
          <a:p>
            <a:pPr lvl="1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17</a:t>
            </a:fld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5880445" y="1553895"/>
            <a:ext cx="2454054" cy="1404223"/>
            <a:chOff x="4257626" y="1553895"/>
            <a:chExt cx="2454054" cy="1404223"/>
          </a:xfrm>
        </p:grpSpPr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31793906"/>
                </p:ext>
              </p:extLst>
            </p:nvPr>
          </p:nvGraphicFramePr>
          <p:xfrm>
            <a:off x="4257626" y="1553895"/>
            <a:ext cx="2447440" cy="9130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059" name="Equation" r:id="rId3" imgW="1231900" imgH="457200" progId="Equation.3">
                    <p:embed/>
                  </p:oleObj>
                </mc:Choice>
                <mc:Fallback>
                  <p:oleObj name="Equation" r:id="rId3" imgW="1231900" imgH="457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257626" y="1553895"/>
                          <a:ext cx="2447440" cy="9130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TextBox 6"/>
            <p:cNvSpPr txBox="1"/>
            <p:nvPr/>
          </p:nvSpPr>
          <p:spPr>
            <a:xfrm>
              <a:off x="4839361" y="2558008"/>
              <a:ext cx="5887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953735"/>
                  </a:solidFill>
                </a:rPr>
                <a:t>P(y)</a:t>
              </a:r>
              <a:endParaRPr lang="en-US" sz="2000" dirty="0">
                <a:solidFill>
                  <a:srgbClr val="953735"/>
                </a:solidFill>
              </a:endParaRPr>
            </a:p>
          </p:txBody>
        </p:sp>
        <p:cxnSp>
          <p:nvCxnSpPr>
            <p:cNvPr id="8" name="Straight Arrow Connector 7"/>
            <p:cNvCxnSpPr>
              <a:stCxn id="7" idx="0"/>
            </p:cNvCxnSpPr>
            <p:nvPr/>
          </p:nvCxnSpPr>
          <p:spPr>
            <a:xfrm flipV="1">
              <a:off x="5133760" y="2189531"/>
              <a:ext cx="294399" cy="368477"/>
            </a:xfrm>
            <a:prstGeom prst="straightConnector1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5893703" y="2558008"/>
              <a:ext cx="8179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953735"/>
                  </a:solidFill>
                </a:rPr>
                <a:t>P(</a:t>
              </a:r>
              <a:r>
                <a:rPr lang="en-US" sz="2000" dirty="0" err="1" smtClean="0">
                  <a:solidFill>
                    <a:srgbClr val="953735"/>
                  </a:solidFill>
                </a:rPr>
                <a:t>x|y</a:t>
              </a:r>
              <a:r>
                <a:rPr lang="en-US" sz="2000" dirty="0" smtClean="0">
                  <a:solidFill>
                    <a:srgbClr val="953735"/>
                  </a:solidFill>
                </a:rPr>
                <a:t>)</a:t>
              </a:r>
              <a:endParaRPr lang="en-US" sz="2000" dirty="0">
                <a:solidFill>
                  <a:srgbClr val="953735"/>
                </a:solidFill>
              </a:endParaRPr>
            </a:p>
          </p:txBody>
        </p:sp>
        <p:cxnSp>
          <p:nvCxnSpPr>
            <p:cNvPr id="10" name="Straight Arrow Connector 9"/>
            <p:cNvCxnSpPr>
              <a:stCxn id="9" idx="0"/>
            </p:cNvCxnSpPr>
            <p:nvPr/>
          </p:nvCxnSpPr>
          <p:spPr>
            <a:xfrm flipV="1">
              <a:off x="6302692" y="2271240"/>
              <a:ext cx="0" cy="286768"/>
            </a:xfrm>
            <a:prstGeom prst="straightConnector1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5744405"/>
              </p:ext>
            </p:extLst>
          </p:nvPr>
        </p:nvGraphicFramePr>
        <p:xfrm>
          <a:off x="4988104" y="3477414"/>
          <a:ext cx="3536950" cy="1292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060" name="Equation" r:id="rId5" imgW="1701800" imgH="622300" progId="Equation.3">
                  <p:embed/>
                </p:oleObj>
              </mc:Choice>
              <mc:Fallback>
                <p:oleObj name="Equation" r:id="rId5" imgW="1701800" imgH="622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88104" y="3477414"/>
                        <a:ext cx="3536950" cy="1292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9027561"/>
              </p:ext>
            </p:extLst>
          </p:nvPr>
        </p:nvGraphicFramePr>
        <p:xfrm>
          <a:off x="7220622" y="5424220"/>
          <a:ext cx="1207118" cy="643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061" name="Equation" r:id="rId7" imgW="927100" imgH="495300" progId="Equation.3">
                  <p:embed/>
                </p:oleObj>
              </mc:Choice>
              <mc:Fallback>
                <p:oleObj name="Equation" r:id="rId7" imgW="9271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220622" y="5424220"/>
                        <a:ext cx="1207118" cy="6439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7283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</a:t>
            </a:r>
            <a:r>
              <a:rPr lang="en-US" dirty="0" err="1" smtClean="0"/>
              <a:t>vs</a:t>
            </a:r>
            <a:r>
              <a:rPr lang="en-US" dirty="0" smtClean="0"/>
              <a:t> Logistic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NB has K parameters for P(y) (i.e., A)</a:t>
            </a:r>
          </a:p>
          <a:p>
            <a:r>
              <a:rPr lang="en-US" sz="2400" dirty="0" smtClean="0"/>
              <a:t>LR has K parameters for bias b</a:t>
            </a:r>
          </a:p>
          <a:p>
            <a:r>
              <a:rPr lang="en-US" sz="2400" dirty="0" smtClean="0"/>
              <a:t>NB has K*D parameters for P(</a:t>
            </a:r>
            <a:r>
              <a:rPr lang="en-US" sz="2400" dirty="0" err="1" smtClean="0"/>
              <a:t>x|y</a:t>
            </a:r>
            <a:r>
              <a:rPr lang="en-US" sz="2400" dirty="0" smtClean="0"/>
              <a:t>) (</a:t>
            </a:r>
            <a:r>
              <a:rPr lang="en-US" sz="2400" dirty="0" err="1" smtClean="0"/>
              <a:t>i.e</a:t>
            </a:r>
            <a:r>
              <a:rPr lang="en-US" sz="2400" dirty="0" smtClean="0"/>
              <a:t>, O)</a:t>
            </a:r>
          </a:p>
          <a:p>
            <a:r>
              <a:rPr lang="en-US" sz="2400" dirty="0" smtClean="0"/>
              <a:t>LR has K*D parameters for w</a:t>
            </a:r>
          </a:p>
          <a:p>
            <a:r>
              <a:rPr lang="en-US" sz="2400" b="1" dirty="0" smtClean="0">
                <a:solidFill>
                  <a:srgbClr val="953735"/>
                </a:solidFill>
              </a:rPr>
              <a:t>Same number of parameters!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18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098015" y="4692035"/>
            <a:ext cx="2454054" cy="1404223"/>
            <a:chOff x="4257626" y="1553895"/>
            <a:chExt cx="2454054" cy="1404223"/>
          </a:xfrm>
        </p:grpSpPr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44934811"/>
                </p:ext>
              </p:extLst>
            </p:nvPr>
          </p:nvGraphicFramePr>
          <p:xfrm>
            <a:off x="4257626" y="1553895"/>
            <a:ext cx="2447440" cy="9130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0070" name="Equation" r:id="rId3" imgW="1231900" imgH="457200" progId="Equation.3">
                    <p:embed/>
                  </p:oleObj>
                </mc:Choice>
                <mc:Fallback>
                  <p:oleObj name="Equation" r:id="rId3" imgW="1231900" imgH="457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257626" y="1553895"/>
                          <a:ext cx="2447440" cy="9130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TextBox 6"/>
            <p:cNvSpPr txBox="1"/>
            <p:nvPr/>
          </p:nvSpPr>
          <p:spPr>
            <a:xfrm>
              <a:off x="4839361" y="2558008"/>
              <a:ext cx="5887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953735"/>
                  </a:solidFill>
                </a:rPr>
                <a:t>P(y)</a:t>
              </a:r>
              <a:endParaRPr lang="en-US" sz="2000" dirty="0">
                <a:solidFill>
                  <a:srgbClr val="953735"/>
                </a:solidFill>
              </a:endParaRPr>
            </a:p>
          </p:txBody>
        </p:sp>
        <p:cxnSp>
          <p:nvCxnSpPr>
            <p:cNvPr id="8" name="Straight Arrow Connector 7"/>
            <p:cNvCxnSpPr>
              <a:stCxn id="7" idx="0"/>
            </p:cNvCxnSpPr>
            <p:nvPr/>
          </p:nvCxnSpPr>
          <p:spPr>
            <a:xfrm flipV="1">
              <a:off x="5133760" y="2189531"/>
              <a:ext cx="294399" cy="368477"/>
            </a:xfrm>
            <a:prstGeom prst="straightConnector1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5893703" y="2558008"/>
              <a:ext cx="8179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953735"/>
                  </a:solidFill>
                </a:rPr>
                <a:t>P(</a:t>
              </a:r>
              <a:r>
                <a:rPr lang="en-US" sz="2000" dirty="0" err="1" smtClean="0">
                  <a:solidFill>
                    <a:srgbClr val="953735"/>
                  </a:solidFill>
                </a:rPr>
                <a:t>x|y</a:t>
              </a:r>
              <a:r>
                <a:rPr lang="en-US" sz="2000" dirty="0" smtClean="0">
                  <a:solidFill>
                    <a:srgbClr val="953735"/>
                  </a:solidFill>
                </a:rPr>
                <a:t>)</a:t>
              </a:r>
              <a:endParaRPr lang="en-US" sz="2000" dirty="0">
                <a:solidFill>
                  <a:srgbClr val="953735"/>
                </a:solidFill>
              </a:endParaRPr>
            </a:p>
          </p:txBody>
        </p:sp>
        <p:cxnSp>
          <p:nvCxnSpPr>
            <p:cNvPr id="10" name="Straight Arrow Connector 9"/>
            <p:cNvCxnSpPr>
              <a:stCxn id="9" idx="0"/>
            </p:cNvCxnSpPr>
            <p:nvPr/>
          </p:nvCxnSpPr>
          <p:spPr>
            <a:xfrm flipV="1">
              <a:off x="6302692" y="2271240"/>
              <a:ext cx="0" cy="286768"/>
            </a:xfrm>
            <a:prstGeom prst="straightConnector1">
              <a:avLst/>
            </a:prstGeom>
            <a:grpFill/>
            <a:ln>
              <a:solidFill>
                <a:schemeClr val="accent2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1197860"/>
              </p:ext>
            </p:extLst>
          </p:nvPr>
        </p:nvGraphicFramePr>
        <p:xfrm>
          <a:off x="4137524" y="4750571"/>
          <a:ext cx="2481263" cy="131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071" name="Equation" r:id="rId5" imgW="1193800" imgH="635000" progId="Equation.3">
                  <p:embed/>
                </p:oleObj>
              </mc:Choice>
              <mc:Fallback>
                <p:oleObj name="Equation" r:id="rId5" imgW="1193800" imgH="635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37524" y="4750571"/>
                        <a:ext cx="2481263" cy="131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9391860"/>
              </p:ext>
            </p:extLst>
          </p:nvPr>
        </p:nvGraphicFramePr>
        <p:xfrm>
          <a:off x="7163723" y="5278692"/>
          <a:ext cx="1442005" cy="8141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072" name="Equation" r:id="rId7" imgW="927100" imgH="533400" progId="Equation.3">
                  <p:embed/>
                </p:oleObj>
              </mc:Choice>
              <mc:Fallback>
                <p:oleObj name="Equation" r:id="rId7" imgW="927100" imgH="533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163723" y="5278692"/>
                        <a:ext cx="1442005" cy="8141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1434670" y="4229413"/>
            <a:ext cx="16907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Naïve Bayes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4216992" y="4230370"/>
            <a:ext cx="2544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Logistic Regression</a:t>
            </a:r>
            <a:endParaRPr lang="en-US" sz="2400" dirty="0"/>
          </a:p>
        </p:txBody>
      </p:sp>
      <p:sp>
        <p:nvSpPr>
          <p:cNvPr id="15" name="Rectangle 14"/>
          <p:cNvSpPr/>
          <p:nvPr/>
        </p:nvSpPr>
        <p:spPr>
          <a:xfrm>
            <a:off x="457200" y="1417638"/>
            <a:ext cx="8229600" cy="493871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/>
              <a:t>Intuition:</a:t>
            </a:r>
          </a:p>
          <a:p>
            <a:pPr algn="ctr"/>
            <a:r>
              <a:rPr lang="en-US" sz="3200" dirty="0" smtClean="0"/>
              <a:t>Both models have same “capacity”</a:t>
            </a:r>
          </a:p>
          <a:p>
            <a:pPr algn="ctr"/>
            <a:r>
              <a:rPr lang="en-US" sz="3200" dirty="0" smtClean="0"/>
              <a:t>NB spends a lot of capacity on P(x)</a:t>
            </a:r>
          </a:p>
          <a:p>
            <a:pPr algn="ctr"/>
            <a:r>
              <a:rPr lang="en-US" sz="3200" dirty="0" smtClean="0"/>
              <a:t>LR spends all of capacity on P(</a:t>
            </a:r>
            <a:r>
              <a:rPr lang="en-US" sz="3200" dirty="0" err="1" smtClean="0"/>
              <a:t>y|x</a:t>
            </a:r>
            <a:r>
              <a:rPr lang="en-US" sz="3200" dirty="0" smtClean="0"/>
              <a:t>)</a:t>
            </a:r>
          </a:p>
          <a:p>
            <a:pPr algn="ctr"/>
            <a:endParaRPr lang="en-US" sz="2000" dirty="0"/>
          </a:p>
          <a:p>
            <a:pPr algn="ctr"/>
            <a:r>
              <a:rPr lang="en-US" sz="3200" b="1" dirty="0" smtClean="0"/>
              <a:t>No Model Is Perfect!</a:t>
            </a:r>
          </a:p>
          <a:p>
            <a:pPr algn="ctr"/>
            <a:r>
              <a:rPr lang="en-US" sz="3200" dirty="0" smtClean="0"/>
              <a:t>(Especially on finite training set)</a:t>
            </a:r>
          </a:p>
          <a:p>
            <a:pPr algn="ctr"/>
            <a:r>
              <a:rPr lang="en-US" sz="3200" dirty="0" smtClean="0"/>
              <a:t>NB will trade off P(</a:t>
            </a:r>
            <a:r>
              <a:rPr lang="en-US" sz="3200" dirty="0" err="1" smtClean="0"/>
              <a:t>y|x</a:t>
            </a:r>
            <a:r>
              <a:rPr lang="en-US" sz="3200" dirty="0" smtClean="0"/>
              <a:t>) with P(x)</a:t>
            </a:r>
          </a:p>
          <a:p>
            <a:pPr algn="ctr"/>
            <a:r>
              <a:rPr lang="en-US" sz="3200" dirty="0" smtClean="0"/>
              <a:t>LR will fit P(</a:t>
            </a:r>
            <a:r>
              <a:rPr lang="en-US" sz="3200" dirty="0" err="1" smtClean="0"/>
              <a:t>y|x</a:t>
            </a:r>
            <a:r>
              <a:rPr lang="en-US" sz="3200" dirty="0" smtClean="0"/>
              <a:t>) as well as possible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14440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977696"/>
              </p:ext>
            </p:extLst>
          </p:nvPr>
        </p:nvGraphicFramePr>
        <p:xfrm>
          <a:off x="457200" y="358106"/>
          <a:ext cx="8229600" cy="59211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3759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Generative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Discriminative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855016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P(</a:t>
                      </a:r>
                      <a:r>
                        <a:rPr lang="en-US" sz="1800" dirty="0" err="1" smtClean="0"/>
                        <a:t>x,y</a:t>
                      </a:r>
                      <a:r>
                        <a:rPr lang="en-US" sz="1800" dirty="0" smtClean="0"/>
                        <a:t>)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Joint model over x and y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Cares about everything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P(</a:t>
                      </a:r>
                      <a:r>
                        <a:rPr lang="en-US" sz="1800" dirty="0" err="1" smtClean="0"/>
                        <a:t>y|x</a:t>
                      </a:r>
                      <a:r>
                        <a:rPr lang="en-US" sz="1800" dirty="0" smtClean="0"/>
                        <a:t>)   (when probabilistic)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Conditional model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Only cares about predicting well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66512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Naïve</a:t>
                      </a:r>
                      <a:r>
                        <a:rPr lang="en-US" sz="1800" baseline="0" dirty="0" smtClean="0"/>
                        <a:t> Bayes, HMMs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Also</a:t>
                      </a:r>
                      <a:r>
                        <a:rPr lang="en-US" sz="1800" baseline="0" dirty="0" smtClean="0"/>
                        <a:t> Topic Models (later)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Logistic</a:t>
                      </a:r>
                      <a:r>
                        <a:rPr lang="en-US" sz="1800" baseline="0" dirty="0" smtClean="0"/>
                        <a:t> Regression, CRFs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baseline="0" dirty="0" smtClean="0"/>
                        <a:t>also SVM, Least Squares, etc.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124349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Max Likelihood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Max (Conditional) Likelihood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(=minimize log loss)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Can pick any </a:t>
                      </a:r>
                      <a:r>
                        <a:rPr lang="en-US" sz="1800" baseline="0" dirty="0" smtClean="0"/>
                        <a:t>loss based on y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Hinge</a:t>
                      </a:r>
                      <a:r>
                        <a:rPr lang="en-US" sz="1800" baseline="0" dirty="0" smtClean="0"/>
                        <a:t> Loss, Squared Loss, etc.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66512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Always Probabilistic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aseline="0" dirty="0" smtClean="0"/>
                        <a:t>Not Necessarily Probabilistic</a:t>
                      </a:r>
                    </a:p>
                    <a:p>
                      <a:pPr marL="342900" marR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800" baseline="0" dirty="0" smtClean="0"/>
                        <a:t>Certainly never joint over P(</a:t>
                      </a:r>
                      <a:r>
                        <a:rPr lang="en-US" sz="1800" baseline="0" dirty="0" err="1" smtClean="0"/>
                        <a:t>x,y</a:t>
                      </a:r>
                      <a:r>
                        <a:rPr lang="en-US" sz="1800" baseline="0" dirty="0" smtClean="0"/>
                        <a:t>)</a:t>
                      </a:r>
                      <a:endParaRPr lang="en-US" sz="1800" dirty="0" smtClean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665125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Often</a:t>
                      </a:r>
                      <a:r>
                        <a:rPr lang="en-US" sz="1800" baseline="0" dirty="0" smtClean="0"/>
                        <a:t> strong assumptions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dirty="0" smtClean="0"/>
                        <a:t>Keeps training tractable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More</a:t>
                      </a:r>
                      <a:r>
                        <a:rPr lang="en-US" sz="1800" baseline="0" dirty="0" smtClean="0"/>
                        <a:t> flexible assumptions</a:t>
                      </a:r>
                    </a:p>
                    <a:p>
                      <a:pPr marL="342900" indent="-342900">
                        <a:buFont typeface="Arial"/>
                        <a:buChar char="•"/>
                      </a:pPr>
                      <a:r>
                        <a:rPr lang="en-US" sz="1800" baseline="0" dirty="0" smtClean="0"/>
                        <a:t>Focuses entire model on P(</a:t>
                      </a:r>
                      <a:r>
                        <a:rPr lang="en-US" sz="1800" baseline="0" dirty="0" err="1" smtClean="0"/>
                        <a:t>y|x</a:t>
                      </a:r>
                      <a:r>
                        <a:rPr lang="en-US" sz="1800" baseline="0" dirty="0" smtClean="0"/>
                        <a:t>)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9851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Mismatch between train &amp; predict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800" dirty="0" smtClean="0"/>
                        <a:t>Requires </a:t>
                      </a:r>
                      <a:r>
                        <a:rPr lang="en-US" sz="1800" dirty="0" err="1" smtClean="0"/>
                        <a:t>Bayes’s</a:t>
                      </a:r>
                      <a:r>
                        <a:rPr lang="en-US" sz="1800" dirty="0" smtClean="0"/>
                        <a:t> rule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Train</a:t>
                      </a:r>
                      <a:r>
                        <a:rPr lang="en-US" sz="1800" baseline="0" dirty="0" smtClean="0"/>
                        <a:t> to optimize predict goal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59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Can sample anything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Can only sample y given</a:t>
                      </a:r>
                      <a:r>
                        <a:rPr lang="en-US" sz="1800" baseline="0" dirty="0" smtClean="0"/>
                        <a:t> x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59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Can handle missing values in x</a:t>
                      </a:r>
                      <a:endParaRPr lang="en-US" sz="1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Cannot handle missing</a:t>
                      </a:r>
                      <a:r>
                        <a:rPr lang="en-US" sz="1800" baseline="0" dirty="0" smtClean="0"/>
                        <a:t> values in x</a:t>
                      </a:r>
                      <a:endParaRPr lang="en-US" sz="18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50136" y="2381365"/>
            <a:ext cx="3598399" cy="1098074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650136" y="1991343"/>
            <a:ext cx="3598399" cy="244494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6051" y="3651942"/>
            <a:ext cx="3598399" cy="244494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674620" y="3651941"/>
            <a:ext cx="3598399" cy="528677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6051" y="4260255"/>
            <a:ext cx="3598399" cy="588469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650136" y="4273485"/>
            <a:ext cx="3598399" cy="588469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36051" y="4968565"/>
            <a:ext cx="3598399" cy="548264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637431" y="4955335"/>
            <a:ext cx="3598399" cy="548264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36051" y="5636154"/>
            <a:ext cx="3598399" cy="231264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661390" y="5616309"/>
            <a:ext cx="3598399" cy="231264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36051" y="5943305"/>
            <a:ext cx="3598399" cy="287933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637431" y="5951738"/>
            <a:ext cx="3598399" cy="287933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36051" y="1991343"/>
            <a:ext cx="3598399" cy="244494"/>
          </a:xfrm>
          <a:prstGeom prst="rect">
            <a:avLst/>
          </a:prstGeom>
          <a:solidFill>
            <a:srgbClr val="E8EDF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36051" y="2381365"/>
            <a:ext cx="3598399" cy="1098074"/>
          </a:xfrm>
          <a:prstGeom prst="rect">
            <a:avLst/>
          </a:prstGeom>
          <a:solidFill>
            <a:srgbClr val="D0D8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28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Sequence Prediction</a:t>
            </a:r>
          </a:p>
          <a:p>
            <a:pPr lvl="1"/>
            <a:r>
              <a:rPr lang="en-US" sz="2400" dirty="0" smtClean="0"/>
              <a:t>Input: x = (x</a:t>
            </a:r>
            <a:r>
              <a:rPr lang="en-US" sz="2400" baseline="30000" dirty="0" smtClean="0"/>
              <a:t>	</a:t>
            </a:r>
            <a:r>
              <a:rPr lang="en-US" sz="2400" dirty="0" smtClean="0"/>
              <a:t>,…,</a:t>
            </a:r>
            <a:r>
              <a:rPr lang="en-US" sz="2400" dirty="0" err="1" smtClean="0"/>
              <a:t>x</a:t>
            </a:r>
            <a:r>
              <a:rPr lang="en-US" sz="2400" baseline="30000" dirty="0" err="1"/>
              <a:t>M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Predict: y = (y</a:t>
            </a:r>
            <a:r>
              <a:rPr lang="en-US" sz="2400" baseline="30000" dirty="0" smtClean="0"/>
              <a:t>1</a:t>
            </a:r>
            <a:r>
              <a:rPr lang="en-US" sz="2400" dirty="0" smtClean="0"/>
              <a:t>,…,</a:t>
            </a:r>
            <a:r>
              <a:rPr lang="en-US" sz="2400" dirty="0" err="1" smtClean="0"/>
              <a:t>y</a:t>
            </a:r>
            <a:r>
              <a:rPr lang="en-US" sz="2400" baseline="30000" dirty="0" err="1"/>
              <a:t>M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Naïve  full multiclass: exponential explosion</a:t>
            </a:r>
          </a:p>
          <a:p>
            <a:pPr lvl="1"/>
            <a:r>
              <a:rPr lang="en-US" sz="2400" dirty="0" smtClean="0"/>
              <a:t>Independent multiclass: strong independence assumption</a:t>
            </a:r>
          </a:p>
          <a:p>
            <a:endParaRPr lang="en-US" sz="1000" dirty="0"/>
          </a:p>
          <a:p>
            <a:r>
              <a:rPr lang="en-US" dirty="0" smtClean="0"/>
              <a:t>Hidden Markov Models</a:t>
            </a:r>
          </a:p>
          <a:p>
            <a:pPr lvl="1"/>
            <a:r>
              <a:rPr lang="en-US" sz="2400" dirty="0" smtClean="0"/>
              <a:t>Generative model: P(y</a:t>
            </a:r>
            <a:r>
              <a:rPr lang="en-US" sz="2400" baseline="30000" dirty="0" smtClean="0"/>
              <a:t>i</a:t>
            </a:r>
            <a:r>
              <a:rPr lang="en-US" sz="2400" dirty="0" smtClean="0"/>
              <a:t>|y</a:t>
            </a:r>
            <a:r>
              <a:rPr lang="en-US" sz="2400" baseline="30000" dirty="0" smtClean="0"/>
              <a:t>i-1</a:t>
            </a:r>
            <a:r>
              <a:rPr lang="en-US" sz="2400" dirty="0" smtClean="0"/>
              <a:t>),  P(</a:t>
            </a:r>
            <a:r>
              <a:rPr lang="en-US" sz="2400" dirty="0" err="1" smtClean="0"/>
              <a:t>x</a:t>
            </a:r>
            <a:r>
              <a:rPr lang="en-US" sz="2400" baseline="30000" dirty="0" err="1" smtClean="0"/>
              <a:t>i</a:t>
            </a:r>
            <a:r>
              <a:rPr lang="en-US" sz="2400" dirty="0" err="1" smtClean="0"/>
              <a:t>|y</a:t>
            </a:r>
            <a:r>
              <a:rPr lang="en-US" sz="2400" baseline="30000" dirty="0" err="1" smtClean="0"/>
              <a:t>i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Prediction using </a:t>
            </a:r>
            <a:r>
              <a:rPr lang="en-US" sz="2400" dirty="0" err="1" smtClean="0"/>
              <a:t>Bayes’s</a:t>
            </a:r>
            <a:r>
              <a:rPr lang="en-US" sz="2400" dirty="0" smtClean="0"/>
              <a:t> Rule + Viterbi</a:t>
            </a:r>
          </a:p>
          <a:p>
            <a:pPr lvl="1"/>
            <a:r>
              <a:rPr lang="en-US" sz="2400" dirty="0" smtClean="0"/>
              <a:t>Train using Maximum Likelihood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490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38488"/>
            <a:ext cx="8229600" cy="1143000"/>
          </a:xfrm>
        </p:spPr>
        <p:txBody>
          <a:bodyPr/>
          <a:lstStyle/>
          <a:p>
            <a:r>
              <a:rPr lang="en-US" dirty="0" smtClean="0"/>
              <a:t>Conditional Random Fields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34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“Log-Linear” 1</a:t>
            </a:r>
            <a:r>
              <a:rPr lang="en-US" sz="3600" baseline="30000" dirty="0" smtClean="0"/>
              <a:t>st</a:t>
            </a:r>
            <a:r>
              <a:rPr lang="en-US" sz="3600" dirty="0" smtClean="0"/>
              <a:t> Order Sequential Model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3654" y="6111618"/>
            <a:ext cx="2237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baseline="30000" dirty="0" smtClean="0"/>
              <a:t>0</a:t>
            </a:r>
            <a:r>
              <a:rPr lang="en-US" dirty="0" smtClean="0"/>
              <a:t> = special start state</a:t>
            </a:r>
            <a:endParaRPr lang="en-US" baseline="30000" dirty="0"/>
          </a:p>
        </p:txBody>
      </p:sp>
      <p:sp>
        <p:nvSpPr>
          <p:cNvPr id="12" name="TextBox 11"/>
          <p:cNvSpPr txBox="1"/>
          <p:nvPr/>
        </p:nvSpPr>
        <p:spPr>
          <a:xfrm>
            <a:off x="1745086" y="4271415"/>
            <a:ext cx="1920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transitions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4208433" y="4056871"/>
            <a:ext cx="97690" cy="31127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56551" y="4271415"/>
            <a:ext cx="225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input features 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3194854" y="4089570"/>
            <a:ext cx="171983" cy="27857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3422960"/>
              </p:ext>
            </p:extLst>
          </p:nvPr>
        </p:nvGraphicFramePr>
        <p:xfrm>
          <a:off x="1666111" y="4977607"/>
          <a:ext cx="2373312" cy="735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961" name="Equation" r:id="rId3" imgW="1435100" imgH="444500" progId="Equation.3">
                  <p:embed/>
                </p:oleObj>
              </mc:Choice>
              <mc:Fallback>
                <p:oleObj name="Equation" r:id="rId3" imgW="1435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66111" y="4977607"/>
                        <a:ext cx="2373312" cy="735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4112850"/>
              </p:ext>
            </p:extLst>
          </p:nvPr>
        </p:nvGraphicFramePr>
        <p:xfrm>
          <a:off x="1774234" y="3404994"/>
          <a:ext cx="2841625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962" name="Equation" r:id="rId5" imgW="1663700" imgH="482600" progId="Equation.3">
                  <p:embed/>
                </p:oleObj>
              </mc:Choice>
              <mc:Fallback>
                <p:oleObj name="Equation" r:id="rId5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74234" y="3404994"/>
                        <a:ext cx="2841625" cy="823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5576564"/>
              </p:ext>
            </p:extLst>
          </p:nvPr>
        </p:nvGraphicFramePr>
        <p:xfrm>
          <a:off x="4582352" y="5228432"/>
          <a:ext cx="3295650" cy="398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963" name="Equation" r:id="rId7" imgW="1993900" imgH="241300" progId="Equation.3">
                  <p:embed/>
                </p:oleObj>
              </mc:Choice>
              <mc:Fallback>
                <p:oleObj name="Equation" r:id="rId7" imgW="1993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82352" y="5228432"/>
                        <a:ext cx="3295650" cy="398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TextBox 30"/>
          <p:cNvSpPr txBox="1"/>
          <p:nvPr/>
        </p:nvSpPr>
        <p:spPr>
          <a:xfrm>
            <a:off x="6086540" y="3616014"/>
            <a:ext cx="1916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Scoring Function</a:t>
            </a:r>
            <a:endParaRPr lang="en-US" sz="20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37198"/>
              </p:ext>
            </p:extLst>
          </p:nvPr>
        </p:nvGraphicFramePr>
        <p:xfrm>
          <a:off x="1821286" y="2592037"/>
          <a:ext cx="2447099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964" name="Equation" r:id="rId9" imgW="1473200" imgH="393700" progId="Equation.3">
                  <p:embed/>
                </p:oleObj>
              </mc:Choice>
              <mc:Fallback>
                <p:oleObj name="Equation" r:id="rId9" imgW="1473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821286" y="2592037"/>
                        <a:ext cx="2447099" cy="65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397055" y="2607774"/>
            <a:ext cx="26823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aka “Partition Function”</a:t>
            </a:r>
            <a:endParaRPr lang="en-US" sz="2000" dirty="0"/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0533289"/>
              </p:ext>
            </p:extLst>
          </p:nvPr>
        </p:nvGraphicFramePr>
        <p:xfrm>
          <a:off x="2611721" y="1403350"/>
          <a:ext cx="3941261" cy="8546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965" name="Equation" r:id="rId11" imgW="2400300" imgH="520700" progId="Equation.3">
                  <p:embed/>
                </p:oleObj>
              </mc:Choice>
              <mc:Fallback>
                <p:oleObj name="Equation" r:id="rId11" imgW="24003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611721" y="1403350"/>
                        <a:ext cx="3941261" cy="8546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ctangle 20"/>
          <p:cNvSpPr/>
          <p:nvPr/>
        </p:nvSpPr>
        <p:spPr>
          <a:xfrm>
            <a:off x="784355" y="2382776"/>
            <a:ext cx="7599507" cy="863311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82598" y="3366833"/>
            <a:ext cx="7599507" cy="135756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82598" y="4842951"/>
            <a:ext cx="7599507" cy="103714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78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4500"/>
            <a:ext cx="8229600" cy="56816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x = “Fish Sleep”</a:t>
            </a:r>
          </a:p>
          <a:p>
            <a:r>
              <a:rPr lang="en-US" sz="2400" dirty="0" smtClean="0"/>
              <a:t>y = (N,V)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0468167"/>
              </p:ext>
            </p:extLst>
          </p:nvPr>
        </p:nvGraphicFramePr>
        <p:xfrm>
          <a:off x="3800475" y="444500"/>
          <a:ext cx="3933825" cy="8529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02" name="Equation" r:id="rId3" imgW="2400300" imgH="520700" progId="Equation.3">
                  <p:embed/>
                </p:oleObj>
              </mc:Choice>
              <mc:Fallback>
                <p:oleObj name="Equation" r:id="rId3" imgW="24003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00475" y="444500"/>
                        <a:ext cx="3933825" cy="8529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5434874"/>
              </p:ext>
            </p:extLst>
          </p:nvPr>
        </p:nvGraphicFramePr>
        <p:xfrm>
          <a:off x="1765300" y="1603710"/>
          <a:ext cx="243204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683"/>
                <a:gridCol w="810683"/>
                <a:gridCol w="81068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u</a:t>
                      </a:r>
                      <a:r>
                        <a:rPr lang="en-US" baseline="-25000" dirty="0" err="1" smtClean="0"/>
                        <a:t>N</a:t>
                      </a:r>
                      <a:r>
                        <a:rPr lang="en-US" baseline="-25000" dirty="0" smtClean="0"/>
                        <a:t>,*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u</a:t>
                      </a:r>
                      <a:r>
                        <a:rPr lang="en-US" baseline="-25000" dirty="0" err="1" smtClean="0"/>
                        <a:t>V</a:t>
                      </a:r>
                      <a:r>
                        <a:rPr lang="en-US" baseline="-25000" dirty="0" smtClean="0"/>
                        <a:t>,*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*,V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u</a:t>
                      </a:r>
                      <a:r>
                        <a:rPr lang="en-US" b="1" baseline="-25000" dirty="0" smtClean="0"/>
                        <a:t>*,Start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285933"/>
              </p:ext>
            </p:extLst>
          </p:nvPr>
        </p:nvGraphicFramePr>
        <p:xfrm>
          <a:off x="4781550" y="1603710"/>
          <a:ext cx="243204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683"/>
                <a:gridCol w="810683"/>
                <a:gridCol w="81068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w</a:t>
                      </a:r>
                      <a:r>
                        <a:rPr lang="en-US" baseline="-25000" dirty="0" err="1" smtClean="0"/>
                        <a:t>N</a:t>
                      </a:r>
                      <a:r>
                        <a:rPr lang="en-US" baseline="-25000" dirty="0" smtClean="0"/>
                        <a:t>,*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w</a:t>
                      </a:r>
                      <a:r>
                        <a:rPr lang="en-US" baseline="-25000" dirty="0" err="1" smtClean="0"/>
                        <a:t>V</a:t>
                      </a:r>
                      <a:r>
                        <a:rPr lang="en-US" baseline="-25000" dirty="0" smtClean="0"/>
                        <a:t>,*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w</a:t>
                      </a:r>
                      <a:r>
                        <a:rPr lang="en-US" baseline="-25000" dirty="0" smtClean="0"/>
                        <a:t>*,Fish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w</a:t>
                      </a:r>
                      <a:r>
                        <a:rPr lang="en-US" baseline="-25000" dirty="0" smtClean="0"/>
                        <a:t>*,Sleep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35000" y="1740205"/>
            <a:ext cx="5694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chemeClr val="accent2">
                    <a:lumMod val="75000"/>
                  </a:schemeClr>
                </a:solidFill>
              </a:rPr>
              <a:t>u</a:t>
            </a:r>
            <a:r>
              <a:rPr lang="en-US" sz="2000" baseline="-25000" dirty="0" err="1" smtClean="0">
                <a:solidFill>
                  <a:schemeClr val="accent2">
                    <a:lumMod val="75000"/>
                  </a:schemeClr>
                </a:solidFill>
              </a:rPr>
              <a:t>N,V</a:t>
            </a:r>
            <a:endParaRPr lang="en-US" sz="2000" baseline="-25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155700" y="2140315"/>
            <a:ext cx="1454150" cy="38100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588250" y="1603710"/>
            <a:ext cx="7822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accent2">
                    <a:lumMod val="75000"/>
                  </a:schemeClr>
                </a:solidFill>
              </a:rPr>
              <a:t>w</a:t>
            </a:r>
            <a:r>
              <a:rPr lang="en-US" sz="2000" baseline="-25000" dirty="0" err="1">
                <a:solidFill>
                  <a:schemeClr val="accent2">
                    <a:lumMod val="75000"/>
                  </a:schemeClr>
                </a:solidFill>
              </a:rPr>
              <a:t>V</a:t>
            </a:r>
            <a:r>
              <a:rPr lang="en-US" sz="2000" baseline="-25000" dirty="0" err="1" smtClean="0">
                <a:solidFill>
                  <a:schemeClr val="accent2">
                    <a:lumMod val="75000"/>
                  </a:schemeClr>
                </a:solidFill>
              </a:rPr>
              <a:t>,Fish</a:t>
            </a:r>
            <a:endParaRPr lang="en-US" sz="2000" baseline="-25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6832600" y="1937115"/>
            <a:ext cx="755650" cy="20320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366171"/>
              </p:ext>
            </p:extLst>
          </p:nvPr>
        </p:nvGraphicFramePr>
        <p:xfrm>
          <a:off x="522288" y="3322638"/>
          <a:ext cx="7826375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03" name="Equation" r:id="rId5" imgW="4876800" imgH="419100" progId="Equation.3">
                  <p:embed/>
                </p:oleObj>
              </mc:Choice>
              <mc:Fallback>
                <p:oleObj name="Equation" r:id="rId5" imgW="48768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22288" y="3322638"/>
                        <a:ext cx="7826375" cy="67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9261390"/>
              </p:ext>
            </p:extLst>
          </p:nvPr>
        </p:nvGraphicFramePr>
        <p:xfrm>
          <a:off x="3883187" y="4336379"/>
          <a:ext cx="347345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7521"/>
                <a:gridCol w="27059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(F(</a:t>
                      </a:r>
                      <a:r>
                        <a:rPr lang="en-US" dirty="0" err="1" smtClean="0"/>
                        <a:t>y,x</a:t>
                      </a:r>
                      <a:r>
                        <a:rPr lang="en-US" dirty="0" smtClean="0"/>
                        <a:t>))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(1+2-2+1)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(2)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(1+2+2+0)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(4)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(-1+1+2+1)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(3)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(-1+1-2+0) = </a:t>
                      </a:r>
                      <a:r>
                        <a:rPr lang="en-US" dirty="0" err="1" smtClean="0"/>
                        <a:t>exp</a:t>
                      </a:r>
                      <a:r>
                        <a:rPr lang="en-US" dirty="0" smtClean="0"/>
                        <a:t>(-1)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3092182" y="3764210"/>
            <a:ext cx="514466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0" dirty="0" smtClean="0">
                <a:latin typeface="Avenir Book"/>
                <a:cs typeface="Avenir Book"/>
              </a:rPr>
              <a:t>(</a:t>
            </a:r>
            <a:r>
              <a:rPr lang="en-US" sz="15600" dirty="0" smtClean="0">
                <a:latin typeface="Avenir Book"/>
                <a:cs typeface="Avenir Book"/>
              </a:rPr>
              <a:t>       </a:t>
            </a:r>
            <a:r>
              <a:rPr lang="en-US" sz="16000" dirty="0" smtClean="0">
                <a:latin typeface="Avenir Book"/>
                <a:cs typeface="Avenir Book"/>
              </a:rPr>
              <a:t>)</a:t>
            </a:r>
            <a:endParaRPr lang="en-US" sz="16000" dirty="0">
              <a:latin typeface="Avenir Book"/>
              <a:cs typeface="Avenir Book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23213" y="4890699"/>
            <a:ext cx="192532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Z(x) = Sum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9149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7" grpId="0"/>
      <p:bldP spid="2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0354" y="2808077"/>
            <a:ext cx="3484955" cy="2749055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5018076"/>
              </p:ext>
            </p:extLst>
          </p:nvPr>
        </p:nvGraphicFramePr>
        <p:xfrm>
          <a:off x="4070354" y="5557132"/>
          <a:ext cx="3484955" cy="4645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068" name="Equation" r:id="rId4" imgW="1714500" imgH="228600" progId="Equation.3">
                  <p:embed/>
                </p:oleObj>
              </mc:Choice>
              <mc:Fallback>
                <p:oleObj name="Equation" r:id="rId4" imgW="1714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70354" y="5557132"/>
                        <a:ext cx="3484955" cy="4645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0" y="444500"/>
            <a:ext cx="8229600" cy="56816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x = “Fish Sleep”</a:t>
            </a:r>
          </a:p>
          <a:p>
            <a:r>
              <a:rPr lang="en-US" sz="2400" dirty="0" smtClean="0"/>
              <a:t>y = (N,V)</a:t>
            </a:r>
            <a:endParaRPr lang="en-US" sz="24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2088931"/>
              </p:ext>
            </p:extLst>
          </p:nvPr>
        </p:nvGraphicFramePr>
        <p:xfrm>
          <a:off x="1266476" y="4057820"/>
          <a:ext cx="2465667" cy="3613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069" name="Equation" r:id="rId6" imgW="1384300" imgH="203200" progId="Equation.3">
                  <p:embed/>
                </p:oleObj>
              </mc:Choice>
              <mc:Fallback>
                <p:oleObj name="Equation" r:id="rId6" imgW="1384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66476" y="4057820"/>
                        <a:ext cx="2465667" cy="3613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7519110"/>
              </p:ext>
            </p:extLst>
          </p:nvPr>
        </p:nvGraphicFramePr>
        <p:xfrm>
          <a:off x="560388" y="1716088"/>
          <a:ext cx="8040687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070" name="Equation" r:id="rId8" imgW="3962400" imgH="419100" progId="Equation.3">
                  <p:embed/>
                </p:oleObj>
              </mc:Choice>
              <mc:Fallback>
                <p:oleObj name="Equation" r:id="rId8" imgW="39624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60388" y="1716088"/>
                        <a:ext cx="8040687" cy="85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799692" y="4419123"/>
            <a:ext cx="2932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*hold other parameters fixed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500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Conditional Random Field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Directly models P(</a:t>
            </a:r>
            <a:r>
              <a:rPr lang="en-US" dirty="0" err="1" smtClean="0"/>
              <a:t>y|x</a:t>
            </a:r>
            <a:r>
              <a:rPr lang="en-US" dirty="0" smtClean="0"/>
              <a:t>)</a:t>
            </a:r>
          </a:p>
          <a:p>
            <a:pPr lvl="1"/>
            <a:r>
              <a:rPr lang="en-US" sz="2400" dirty="0" smtClean="0"/>
              <a:t>Discriminative </a:t>
            </a:r>
          </a:p>
          <a:p>
            <a:pPr lvl="1"/>
            <a:r>
              <a:rPr lang="en-US" sz="2400" dirty="0" smtClean="0"/>
              <a:t>Log linear assumption</a:t>
            </a:r>
          </a:p>
          <a:p>
            <a:pPr lvl="1"/>
            <a:r>
              <a:rPr lang="en-US" sz="2400" dirty="0" smtClean="0"/>
              <a:t>Same #parameters as HMM</a:t>
            </a:r>
          </a:p>
          <a:p>
            <a:pPr lvl="1"/>
            <a:r>
              <a:rPr lang="en-US" sz="2400" dirty="0"/>
              <a:t>1</a:t>
            </a:r>
            <a:r>
              <a:rPr lang="en-US" sz="2400" baseline="30000" dirty="0"/>
              <a:t>st</a:t>
            </a:r>
            <a:r>
              <a:rPr lang="en-US" sz="2400" dirty="0"/>
              <a:t> </a:t>
            </a:r>
            <a:r>
              <a:rPr lang="en-US" sz="2400" dirty="0" smtClean="0"/>
              <a:t>Order </a:t>
            </a:r>
            <a:r>
              <a:rPr lang="en-US" sz="2400" dirty="0"/>
              <a:t>Sequential </a:t>
            </a:r>
            <a:r>
              <a:rPr lang="en-US" sz="2400" dirty="0" smtClean="0"/>
              <a:t>LR</a:t>
            </a:r>
          </a:p>
          <a:p>
            <a:pPr lvl="1"/>
            <a:endParaRPr lang="en-US" sz="1000" dirty="0"/>
          </a:p>
          <a:p>
            <a:r>
              <a:rPr lang="en-US" b="1" dirty="0" smtClean="0">
                <a:solidFill>
                  <a:srgbClr val="953735"/>
                </a:solidFill>
              </a:rPr>
              <a:t>How to Predict?</a:t>
            </a:r>
          </a:p>
          <a:p>
            <a:r>
              <a:rPr lang="en-US" b="1" dirty="0" smtClean="0">
                <a:solidFill>
                  <a:srgbClr val="953735"/>
                </a:solidFill>
              </a:rPr>
              <a:t>How to Train?</a:t>
            </a:r>
          </a:p>
          <a:p>
            <a:r>
              <a:rPr lang="en-US" b="1" dirty="0" smtClean="0">
                <a:solidFill>
                  <a:srgbClr val="953735"/>
                </a:solidFill>
              </a:rPr>
              <a:t>Extensions?</a:t>
            </a:r>
            <a:endParaRPr lang="en-US" b="1" dirty="0">
              <a:solidFill>
                <a:srgbClr val="953735"/>
              </a:solidFill>
            </a:endParaRPr>
          </a:p>
          <a:p>
            <a:pPr marL="457200" lvl="1" indent="0">
              <a:buNone/>
            </a:pP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8382551"/>
              </p:ext>
            </p:extLst>
          </p:nvPr>
        </p:nvGraphicFramePr>
        <p:xfrm>
          <a:off x="5613400" y="2754313"/>
          <a:ext cx="2841625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799" name="Equation" r:id="rId3" imgW="1663700" imgH="482600" progId="Equation.3">
                  <p:embed/>
                </p:oleObj>
              </mc:Choice>
              <mc:Fallback>
                <p:oleObj name="Equation" r:id="rId3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13400" y="2754313"/>
                        <a:ext cx="2841625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3549864"/>
              </p:ext>
            </p:extLst>
          </p:nvPr>
        </p:nvGraphicFramePr>
        <p:xfrm>
          <a:off x="5715417" y="3895102"/>
          <a:ext cx="2729171" cy="10089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800" name="Equation" r:id="rId5" imgW="1651000" imgH="609600" progId="Equation.3">
                  <p:embed/>
                </p:oleObj>
              </mc:Choice>
              <mc:Fallback>
                <p:oleObj name="Equation" r:id="rId5" imgW="16510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15417" y="3895102"/>
                        <a:ext cx="2729171" cy="10089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5411881"/>
              </p:ext>
            </p:extLst>
          </p:nvPr>
        </p:nvGraphicFramePr>
        <p:xfrm>
          <a:off x="3952097" y="5143129"/>
          <a:ext cx="4492491" cy="8621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801" name="Equation" r:id="rId7" imgW="2717800" imgH="520700" progId="Equation.3">
                  <p:embed/>
                </p:oleObj>
              </mc:Choice>
              <mc:Fallback>
                <p:oleObj name="Equation" r:id="rId7" imgW="27178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952097" y="5143129"/>
                        <a:ext cx="4492491" cy="8621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084758" y="1877199"/>
            <a:ext cx="3099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CRF spends all model capacity on P(</a:t>
            </a:r>
            <a:r>
              <a:rPr lang="en-US" dirty="0" err="1" smtClean="0">
                <a:solidFill>
                  <a:srgbClr val="953735"/>
                </a:solidFill>
              </a:rPr>
              <a:t>y|x</a:t>
            </a:r>
            <a:r>
              <a:rPr lang="en-US" dirty="0" smtClean="0">
                <a:solidFill>
                  <a:srgbClr val="953735"/>
                </a:solidFill>
              </a:rPr>
              <a:t>), rather than P(</a:t>
            </a:r>
            <a:r>
              <a:rPr lang="en-US" dirty="0" err="1" smtClean="0">
                <a:solidFill>
                  <a:srgbClr val="953735"/>
                </a:solidFill>
              </a:rPr>
              <a:t>x,y</a:t>
            </a:r>
            <a:r>
              <a:rPr lang="en-US" dirty="0" smtClean="0">
                <a:solidFill>
                  <a:srgbClr val="953735"/>
                </a:solidFill>
              </a:rPr>
              <a:t>)</a:t>
            </a:r>
            <a:endParaRPr lang="en-US" dirty="0">
              <a:solidFill>
                <a:srgbClr val="953735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4731189" y="2523530"/>
            <a:ext cx="855998" cy="65861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212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 via Viterbi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847494"/>
              </p:ext>
            </p:extLst>
          </p:nvPr>
        </p:nvGraphicFramePr>
        <p:xfrm>
          <a:off x="3478213" y="3469396"/>
          <a:ext cx="3399775" cy="630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52" name="Equation" r:id="rId3" imgW="2387600" imgH="444500" progId="Equation.3">
                  <p:embed/>
                </p:oleObj>
              </mc:Choice>
              <mc:Fallback>
                <p:oleObj name="Equation" r:id="rId3" imgW="23876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8213" y="3469396"/>
                        <a:ext cx="3399775" cy="630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1526128"/>
              </p:ext>
            </p:extLst>
          </p:nvPr>
        </p:nvGraphicFramePr>
        <p:xfrm>
          <a:off x="1625601" y="1500977"/>
          <a:ext cx="5769638" cy="1431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53" name="Equation" r:id="rId5" imgW="3238500" imgH="800100" progId="Equation.3">
                  <p:embed/>
                </p:oleObj>
              </mc:Choice>
              <mc:Fallback>
                <p:oleObj name="Equation" r:id="rId5" imgW="3238500" imgH="800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25601" y="1500977"/>
                        <a:ext cx="5769638" cy="14310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079104"/>
              </p:ext>
            </p:extLst>
          </p:nvPr>
        </p:nvGraphicFramePr>
        <p:xfrm>
          <a:off x="3454408" y="4181225"/>
          <a:ext cx="4267477" cy="11894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54" name="Equation" r:id="rId7" imgW="3225800" imgH="901700" progId="Equation.3">
                  <p:embed/>
                </p:oleObj>
              </mc:Choice>
              <mc:Fallback>
                <p:oleObj name="Equation" r:id="rId7" imgW="3225800" imgH="901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54408" y="4181225"/>
                        <a:ext cx="4267477" cy="11894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H="1">
            <a:off x="6296577" y="1898478"/>
            <a:ext cx="557606" cy="21167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454408" y="2852638"/>
            <a:ext cx="1920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transitions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5917755" y="2730704"/>
            <a:ext cx="97690" cy="21454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665873" y="2852638"/>
            <a:ext cx="2252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Scoring input features 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961027" y="2750174"/>
            <a:ext cx="115132" cy="18184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Left Bracket 20"/>
          <p:cNvSpPr/>
          <p:nvPr/>
        </p:nvSpPr>
        <p:spPr>
          <a:xfrm rot="5400000">
            <a:off x="5283144" y="1241629"/>
            <a:ext cx="99223" cy="1836276"/>
          </a:xfrm>
          <a:prstGeom prst="leftBracket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79755" y="3392014"/>
            <a:ext cx="20385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Maintain length-k </a:t>
            </a:r>
          </a:p>
          <a:p>
            <a:r>
              <a:rPr lang="en-US" sz="2000" dirty="0" smtClean="0"/>
              <a:t>prefix solutions</a:t>
            </a:r>
            <a:endParaRPr lang="en-US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820223" y="4412140"/>
            <a:ext cx="24560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Recursively solve</a:t>
            </a:r>
            <a:r>
              <a:rPr lang="en-US" sz="2000" dirty="0"/>
              <a:t> </a:t>
            </a:r>
            <a:r>
              <a:rPr lang="en-US" sz="2000" dirty="0" smtClean="0"/>
              <a:t>for</a:t>
            </a:r>
          </a:p>
          <a:p>
            <a:r>
              <a:rPr lang="en-US" sz="2000" dirty="0" smtClean="0"/>
              <a:t>length-(k+1) solutions</a:t>
            </a: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5873509"/>
              </p:ext>
            </p:extLst>
          </p:nvPr>
        </p:nvGraphicFramePr>
        <p:xfrm>
          <a:off x="3406775" y="5495925"/>
          <a:ext cx="3297238" cy="604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55" name="Equation" r:id="rId9" imgW="2006600" imgH="368300" progId="Equation.3">
                  <p:embed/>
                </p:oleObj>
              </mc:Choice>
              <mc:Fallback>
                <p:oleObj name="Equation" r:id="rId9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06775" y="5495925"/>
                        <a:ext cx="3297238" cy="604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879755" y="5383238"/>
            <a:ext cx="20451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Predict via best</a:t>
            </a:r>
          </a:p>
          <a:p>
            <a:r>
              <a:rPr lang="en-US" sz="2000" dirty="0" smtClean="0"/>
              <a:t>length-M solution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457200" y="3392014"/>
            <a:ext cx="7867286" cy="75553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452577" y="4147544"/>
            <a:ext cx="7867286" cy="1250215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452577" y="5397760"/>
            <a:ext cx="7867286" cy="76071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334564" y="1417638"/>
            <a:ext cx="2181795" cy="627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540090" y="1417638"/>
            <a:ext cx="2181795" cy="62738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193031" y="2045026"/>
            <a:ext cx="3241636" cy="88699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17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21" grpId="0" animBg="1"/>
      <p:bldP spid="25" grpId="0"/>
      <p:bldP spid="26" grpId="0"/>
      <p:bldP spid="29" grpId="0"/>
      <p:bldP spid="32" grpId="0" animBg="1"/>
      <p:bldP spid="33" grpId="0" animBg="1"/>
      <p:bldP spid="34" grpId="0" animBg="1"/>
      <p:bldP spid="3" grpId="0" animBg="1"/>
      <p:bldP spid="22" grpId="0" animBg="1"/>
      <p:bldP spid="2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26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814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 smtClean="0"/>
              <a:t>(T) &amp; F(Ŷ</a:t>
            </a:r>
            <a:r>
              <a:rPr lang="en-US" baseline="30000" dirty="0" smtClean="0"/>
              <a:t>1</a:t>
            </a:r>
            <a:r>
              <a:rPr lang="en-US" dirty="0" smtClean="0"/>
              <a:t>(T),x</a:t>
            </a:r>
            <a:r>
              <a:rPr lang="en-US" baseline="30000" dirty="0" smtClean="0"/>
              <a:t>1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1" name="Straight Arrow Connector 20"/>
          <p:cNvCxnSpPr>
            <a:stCxn id="5" idx="6"/>
          </p:cNvCxnSpPr>
          <p:nvPr/>
        </p:nvCxnSpPr>
        <p:spPr>
          <a:xfrm>
            <a:off x="1816977" y="2818633"/>
            <a:ext cx="1309826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6"/>
          </p:cNvCxnSpPr>
          <p:nvPr/>
        </p:nvCxnSpPr>
        <p:spPr>
          <a:xfrm flipV="1">
            <a:off x="1816977" y="2973094"/>
            <a:ext cx="1309826" cy="107465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323430" y="602886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2164234" y="2375976"/>
            <a:ext cx="613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=V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1959802" y="3138742"/>
            <a:ext cx="624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=D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2271865" y="4610536"/>
            <a:ext cx="631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=N</a:t>
            </a:r>
            <a:endParaRPr lang="en-US" dirty="0"/>
          </a:p>
        </p:txBody>
      </p:sp>
      <p:cxnSp>
        <p:nvCxnSpPr>
          <p:cNvPr id="40" name="Straight Arrow Connector 39"/>
          <p:cNvCxnSpPr>
            <a:stCxn id="41" idx="1"/>
          </p:cNvCxnSpPr>
          <p:nvPr/>
        </p:nvCxnSpPr>
        <p:spPr>
          <a:xfrm flipH="1">
            <a:off x="2271865" y="1249951"/>
            <a:ext cx="2633838" cy="53076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Left Brace 40"/>
          <p:cNvSpPr/>
          <p:nvPr/>
        </p:nvSpPr>
        <p:spPr>
          <a:xfrm rot="16200000">
            <a:off x="4804860" y="504390"/>
            <a:ext cx="201686" cy="1289436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8349565"/>
              </p:ext>
            </p:extLst>
          </p:nvPr>
        </p:nvGraphicFramePr>
        <p:xfrm>
          <a:off x="2434588" y="469900"/>
          <a:ext cx="5132387" cy="763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352" name="Equation" r:id="rId3" imgW="2984500" imgH="444500" progId="Equation.3">
                  <p:embed/>
                </p:oleObj>
              </mc:Choice>
              <mc:Fallback>
                <p:oleObj name="Equation" r:id="rId3" imgW="2984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34588" y="469900"/>
                        <a:ext cx="5132387" cy="763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347304" y="6095762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(T) is just 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188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32" grpId="0"/>
      <p:bldP spid="33" grpId="0"/>
      <p:bldP spid="34" grpId="0"/>
      <p:bldP spid="35" grpId="0"/>
      <p:bldP spid="4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27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814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 smtClean="0"/>
              <a:t>(T) &amp; F(Ŷ</a:t>
            </a:r>
            <a:r>
              <a:rPr lang="en-US" baseline="30000" dirty="0" smtClean="0"/>
              <a:t>1</a:t>
            </a:r>
            <a:r>
              <a:rPr lang="en-US" dirty="0" smtClean="0"/>
              <a:t>(T),x</a:t>
            </a:r>
            <a:r>
              <a:rPr lang="en-US" baseline="30000" dirty="0" smtClean="0"/>
              <a:t>1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271865" y="4610536"/>
            <a:ext cx="631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r>
              <a:rPr lang="en-US" dirty="0" smtClean="0"/>
              <a:t>=N</a:t>
            </a:r>
            <a:endParaRPr lang="en-US" dirty="0"/>
          </a:p>
        </p:txBody>
      </p:sp>
      <p:cxnSp>
        <p:nvCxnSpPr>
          <p:cNvPr id="40" name="Straight Arrow Connector 39"/>
          <p:cNvCxnSpPr>
            <a:stCxn id="41" idx="1"/>
          </p:cNvCxnSpPr>
          <p:nvPr/>
        </p:nvCxnSpPr>
        <p:spPr>
          <a:xfrm flipH="1">
            <a:off x="2271865" y="1249951"/>
            <a:ext cx="2633838" cy="53076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Left Brace 40"/>
          <p:cNvSpPr/>
          <p:nvPr/>
        </p:nvSpPr>
        <p:spPr>
          <a:xfrm rot="16200000">
            <a:off x="4804860" y="504390"/>
            <a:ext cx="201686" cy="1289436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347304" y="6095762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(T) is just 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837434" y="6095762"/>
            <a:ext cx="1721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/>
              <a:t>2</a:t>
            </a:r>
            <a:r>
              <a:rPr lang="en-US" dirty="0" smtClean="0"/>
              <a:t>(V) = (N, V)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323430" y="602886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782990"/>
              </p:ext>
            </p:extLst>
          </p:nvPr>
        </p:nvGraphicFramePr>
        <p:xfrm>
          <a:off x="2434588" y="469900"/>
          <a:ext cx="5132387" cy="763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76" name="Equation" r:id="rId3" imgW="2984500" imgH="444500" progId="Equation.3">
                  <p:embed/>
                </p:oleObj>
              </mc:Choice>
              <mc:Fallback>
                <p:oleObj name="Equation" r:id="rId3" imgW="2984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34588" y="469900"/>
                        <a:ext cx="5132387" cy="763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394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28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814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 smtClean="0"/>
              <a:t>(T) &amp; F(Ŷ</a:t>
            </a:r>
            <a:r>
              <a:rPr lang="en-US" baseline="30000" dirty="0" smtClean="0"/>
              <a:t>1</a:t>
            </a:r>
            <a:r>
              <a:rPr lang="en-US" dirty="0" smtClean="0"/>
              <a:t>(T),x</a:t>
            </a:r>
            <a:r>
              <a:rPr lang="en-US" baseline="30000" dirty="0" smtClean="0"/>
              <a:t>1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859960" y="1390678"/>
            <a:ext cx="19244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</a:t>
            </a:r>
            <a:r>
              <a:rPr lang="en-US" dirty="0"/>
              <a:t>Z</a:t>
            </a:r>
            <a:r>
              <a:rPr lang="en-US" dirty="0" smtClean="0"/>
              <a:t>) &amp; F(Ŷ</a:t>
            </a:r>
            <a:r>
              <a:rPr lang="en-US" baseline="30000" dirty="0"/>
              <a:t>2</a:t>
            </a:r>
            <a:r>
              <a:rPr lang="en-US" dirty="0" smtClean="0"/>
              <a:t>(Z),x</a:t>
            </a:r>
            <a:r>
              <a:rPr lang="en-US" baseline="30000" dirty="0" smtClean="0"/>
              <a:t>1:2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5" idx="6"/>
          </p:cNvCxnSpPr>
          <p:nvPr/>
        </p:nvCxnSpPr>
        <p:spPr>
          <a:xfrm>
            <a:off x="1816977" y="2818633"/>
            <a:ext cx="1316728" cy="114311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2" idx="6"/>
          </p:cNvCxnSpPr>
          <p:nvPr/>
        </p:nvCxnSpPr>
        <p:spPr>
          <a:xfrm>
            <a:off x="1816977" y="4047745"/>
            <a:ext cx="1392655" cy="118397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837434" y="6095762"/>
            <a:ext cx="1721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/>
              <a:t>2</a:t>
            </a:r>
            <a:r>
              <a:rPr lang="en-US" dirty="0" smtClean="0"/>
              <a:t>(V) = (N, V)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5537717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3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28" name="Oval 27"/>
          <p:cNvSpPr/>
          <p:nvPr/>
        </p:nvSpPr>
        <p:spPr>
          <a:xfrm>
            <a:off x="5537717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537717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642779" y="545617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156885" y="2818633"/>
            <a:ext cx="1309826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4156885" y="2973094"/>
            <a:ext cx="1309826" cy="107465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156885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295502" y="2463958"/>
            <a:ext cx="902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/>
              <a:t>2</a:t>
            </a:r>
            <a:r>
              <a:rPr lang="en-US" dirty="0" smtClean="0"/>
              <a:t>=V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247191" y="3209719"/>
            <a:ext cx="624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/>
              <a:t>2</a:t>
            </a:r>
            <a:r>
              <a:rPr lang="en-US" dirty="0" smtClean="0"/>
              <a:t>=D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624444" y="4620157"/>
            <a:ext cx="631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/>
              <a:t>2</a:t>
            </a:r>
            <a:r>
              <a:rPr lang="en-US" dirty="0" smtClean="0"/>
              <a:t>=N</a:t>
            </a:r>
            <a:endParaRPr lang="en-US" dirty="0"/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9823747"/>
              </p:ext>
            </p:extLst>
          </p:nvPr>
        </p:nvGraphicFramePr>
        <p:xfrm>
          <a:off x="2470775" y="401982"/>
          <a:ext cx="5284787" cy="763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400" name="Equation" r:id="rId3" imgW="3073400" imgH="444500" progId="Equation.3">
                  <p:embed/>
                </p:oleObj>
              </mc:Choice>
              <mc:Fallback>
                <p:oleObj name="Equation" r:id="rId3" imgW="30734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70775" y="401982"/>
                        <a:ext cx="5284787" cy="763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347304" y="6095762"/>
            <a:ext cx="1375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(Z) is just 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677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7" grpId="0" animBg="1"/>
      <p:bldP spid="28" grpId="0" animBg="1"/>
      <p:bldP spid="29" grpId="0" animBg="1"/>
      <p:bldP spid="36" grpId="0"/>
      <p:bldP spid="33" grpId="0"/>
      <p:bldP spid="34" grpId="0"/>
      <p:bldP spid="3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29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3572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823572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823572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1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47304" y="1390678"/>
            <a:ext cx="1805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/>
              <a:t>Ŷ</a:t>
            </a:r>
            <a:r>
              <a:rPr lang="en-US" baseline="30000" dirty="0"/>
              <a:t>1</a:t>
            </a:r>
            <a:r>
              <a:rPr lang="en-US" dirty="0"/>
              <a:t>(Z</a:t>
            </a:r>
            <a:r>
              <a:rPr lang="en-US" dirty="0" smtClean="0"/>
              <a:t>) &amp; F(Ŷ</a:t>
            </a:r>
            <a:r>
              <a:rPr lang="en-US" baseline="30000" dirty="0" smtClean="0"/>
              <a:t>1</a:t>
            </a:r>
            <a:r>
              <a:rPr lang="en-US" dirty="0" smtClean="0"/>
              <a:t>(Z),x</a:t>
            </a:r>
            <a:r>
              <a:rPr lang="en-US" baseline="30000" dirty="0" smtClean="0"/>
              <a:t>1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163480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3163480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2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3163480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25" name="Straight Arrow Connector 24"/>
          <p:cNvCxnSpPr>
            <a:stCxn id="13" idx="6"/>
          </p:cNvCxnSpPr>
          <p:nvPr/>
        </p:nvCxnSpPr>
        <p:spPr>
          <a:xfrm flipV="1">
            <a:off x="1816977" y="3138742"/>
            <a:ext cx="1392655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859960" y="1390678"/>
            <a:ext cx="1933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 smtClean="0"/>
              <a:t>Ŷ</a:t>
            </a:r>
            <a:r>
              <a:rPr lang="en-US" baseline="30000" dirty="0" smtClean="0"/>
              <a:t>2</a:t>
            </a:r>
            <a:r>
              <a:rPr lang="en-US" dirty="0" smtClean="0"/>
              <a:t>(</a:t>
            </a:r>
            <a:r>
              <a:rPr lang="en-US" dirty="0"/>
              <a:t>T</a:t>
            </a:r>
            <a:r>
              <a:rPr lang="en-US" dirty="0" smtClean="0"/>
              <a:t>) &amp; F(Ŷ</a:t>
            </a:r>
            <a:r>
              <a:rPr lang="en-US" baseline="30000" dirty="0"/>
              <a:t>2</a:t>
            </a:r>
            <a:r>
              <a:rPr lang="en-US" dirty="0" smtClean="0"/>
              <a:t>(T),x</a:t>
            </a:r>
            <a:r>
              <a:rPr lang="en-US" baseline="30000" dirty="0" smtClean="0"/>
              <a:t>1:2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5" idx="6"/>
          </p:cNvCxnSpPr>
          <p:nvPr/>
        </p:nvCxnSpPr>
        <p:spPr>
          <a:xfrm>
            <a:off x="1816977" y="2818633"/>
            <a:ext cx="1316728" cy="114311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2" idx="6"/>
          </p:cNvCxnSpPr>
          <p:nvPr/>
        </p:nvCxnSpPr>
        <p:spPr>
          <a:xfrm>
            <a:off x="1816977" y="4047745"/>
            <a:ext cx="1392655" cy="118397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837434" y="6095762"/>
            <a:ext cx="1721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/>
              <a:t>2</a:t>
            </a:r>
            <a:r>
              <a:rPr lang="en-US" dirty="0" smtClean="0"/>
              <a:t>(V) = (N, V)</a:t>
            </a:r>
            <a:endParaRPr lang="en-US" dirty="0"/>
          </a:p>
        </p:txBody>
      </p:sp>
      <p:sp>
        <p:nvSpPr>
          <p:cNvPr id="27" name="Oval 26"/>
          <p:cNvSpPr/>
          <p:nvPr/>
        </p:nvSpPr>
        <p:spPr>
          <a:xfrm>
            <a:off x="5537717" y="2408798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3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28" name="Oval 27"/>
          <p:cNvSpPr/>
          <p:nvPr/>
        </p:nvSpPr>
        <p:spPr>
          <a:xfrm>
            <a:off x="5537717" y="36379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5537717" y="4977454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(N)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4156885" y="2818633"/>
            <a:ext cx="1380832" cy="231662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9" idx="6"/>
          </p:cNvCxnSpPr>
          <p:nvPr/>
        </p:nvCxnSpPr>
        <p:spPr>
          <a:xfrm flipV="1">
            <a:off x="4156885" y="3138742"/>
            <a:ext cx="1380832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7" idx="6"/>
          </p:cNvCxnSpPr>
          <p:nvPr/>
        </p:nvCxnSpPr>
        <p:spPr>
          <a:xfrm>
            <a:off x="4156885" y="2818633"/>
            <a:ext cx="1309826" cy="1229113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122049" y="1390678"/>
            <a:ext cx="19331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Store each </a:t>
            </a:r>
          </a:p>
          <a:p>
            <a:r>
              <a:rPr lang="en-US" dirty="0" smtClean="0"/>
              <a:t>Ŷ</a:t>
            </a:r>
            <a:r>
              <a:rPr lang="en-US" baseline="30000" dirty="0"/>
              <a:t>3</a:t>
            </a:r>
            <a:r>
              <a:rPr lang="en-US" dirty="0" smtClean="0"/>
              <a:t>(</a:t>
            </a:r>
            <a:r>
              <a:rPr lang="en-US" dirty="0"/>
              <a:t>T</a:t>
            </a:r>
            <a:r>
              <a:rPr lang="en-US" dirty="0" smtClean="0"/>
              <a:t>) &amp; F(Ŷ</a:t>
            </a:r>
            <a:r>
              <a:rPr lang="en-US" baseline="30000" dirty="0"/>
              <a:t>3</a:t>
            </a:r>
            <a:r>
              <a:rPr lang="en-US" dirty="0" smtClean="0"/>
              <a:t>(T),x</a:t>
            </a:r>
            <a:r>
              <a:rPr lang="en-US" baseline="30000" dirty="0" smtClean="0"/>
              <a:t>1:3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122049" y="6063496"/>
            <a:ext cx="1908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Ex: Ŷ</a:t>
            </a:r>
            <a:r>
              <a:rPr lang="en-US" baseline="30000" dirty="0" smtClean="0"/>
              <a:t>3</a:t>
            </a:r>
            <a:r>
              <a:rPr lang="en-US" dirty="0" smtClean="0"/>
              <a:t>(V) = (</a:t>
            </a:r>
            <a:r>
              <a:rPr lang="en-US" dirty="0"/>
              <a:t>D</a:t>
            </a:r>
            <a:r>
              <a:rPr lang="en-US" dirty="0" smtClean="0"/>
              <a:t>,N,V)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>
          <a:xfrm>
            <a:off x="7508332" y="2408799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L</a:t>
            </a:r>
            <a:r>
              <a:rPr lang="en-US" dirty="0" smtClean="0"/>
              <a:t>(V)</a:t>
            </a:r>
            <a:endParaRPr lang="en-US" dirty="0"/>
          </a:p>
        </p:txBody>
      </p:sp>
      <p:sp>
        <p:nvSpPr>
          <p:cNvPr id="41" name="Oval 40"/>
          <p:cNvSpPr/>
          <p:nvPr/>
        </p:nvSpPr>
        <p:spPr>
          <a:xfrm>
            <a:off x="7508332" y="3637911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 smtClean="0"/>
              <a:t>L</a:t>
            </a:r>
            <a:r>
              <a:rPr lang="en-US" dirty="0" smtClean="0"/>
              <a:t>(D)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7508332" y="4977455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Ŷ</a:t>
            </a:r>
            <a:r>
              <a:rPr lang="en-US" baseline="30000" dirty="0"/>
              <a:t>L</a:t>
            </a:r>
            <a:r>
              <a:rPr lang="en-US" dirty="0" smtClean="0"/>
              <a:t>(N)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672292" y="3179888"/>
            <a:ext cx="8221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…</a:t>
            </a:r>
            <a:endParaRPr lang="en-US" sz="7200" dirty="0"/>
          </a:p>
        </p:txBody>
      </p:sp>
      <p:sp>
        <p:nvSpPr>
          <p:cNvPr id="34" name="TextBox 33"/>
          <p:cNvSpPr txBox="1"/>
          <p:nvPr/>
        </p:nvSpPr>
        <p:spPr>
          <a:xfrm>
            <a:off x="347304" y="6095762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Ŷ</a:t>
            </a:r>
            <a:r>
              <a:rPr lang="en-US" baseline="30000" dirty="0" smtClean="0"/>
              <a:t>1</a:t>
            </a:r>
            <a:r>
              <a:rPr lang="en-US" dirty="0" smtClean="0"/>
              <a:t>(T) is just T</a:t>
            </a:r>
            <a:endParaRPr lang="en-US" dirty="0"/>
          </a:p>
        </p:txBody>
      </p:sp>
      <p:graphicFrame>
        <p:nvGraphicFramePr>
          <p:cNvPr id="35" name="Object 3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9063022"/>
              </p:ext>
            </p:extLst>
          </p:nvPr>
        </p:nvGraphicFramePr>
        <p:xfrm>
          <a:off x="2300695" y="415567"/>
          <a:ext cx="6202363" cy="763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79" name="Equation" r:id="rId3" imgW="3606800" imgH="444500" progId="Equation.3">
                  <p:embed/>
                </p:oleObj>
              </mc:Choice>
              <mc:Fallback>
                <p:oleObj name="Equation" r:id="rId3" imgW="36068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00695" y="415567"/>
                        <a:ext cx="6202363" cy="763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" name="TextBox 35"/>
          <p:cNvSpPr txBox="1"/>
          <p:nvPr/>
        </p:nvSpPr>
        <p:spPr>
          <a:xfrm>
            <a:off x="1506939" y="545617"/>
            <a:ext cx="8279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Solve: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626688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40" grpId="0" animBg="1"/>
      <p:bldP spid="41" grpId="0" animBg="1"/>
      <p:bldP spid="42" grpId="0" animBg="1"/>
      <p:bldP spid="22" grpId="0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 of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Long Prelude: </a:t>
            </a:r>
          </a:p>
          <a:p>
            <a:pPr lvl="1"/>
            <a:r>
              <a:rPr lang="en-US" dirty="0" smtClean="0"/>
              <a:t>Generative </a:t>
            </a:r>
            <a:r>
              <a:rPr lang="en-US" dirty="0" err="1" smtClean="0"/>
              <a:t>vs</a:t>
            </a:r>
            <a:r>
              <a:rPr lang="en-US" dirty="0" smtClean="0"/>
              <a:t> Discriminative Models</a:t>
            </a:r>
          </a:p>
          <a:p>
            <a:pPr lvl="1"/>
            <a:r>
              <a:rPr lang="en-US" dirty="0" smtClean="0"/>
              <a:t>Naïve Bayes</a:t>
            </a:r>
          </a:p>
          <a:p>
            <a:endParaRPr lang="en-US" dirty="0"/>
          </a:p>
          <a:p>
            <a:r>
              <a:rPr lang="en-US" dirty="0" smtClean="0"/>
              <a:t>Conditional Random Fields</a:t>
            </a:r>
          </a:p>
          <a:p>
            <a:pPr lvl="1"/>
            <a:r>
              <a:rPr lang="en-US" dirty="0" smtClean="0"/>
              <a:t>Discriminative version of HMMs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108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P(</a:t>
            </a:r>
            <a:r>
              <a:rPr lang="en-US" dirty="0" err="1" smtClean="0"/>
              <a:t>y|x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Viterbi doesn’t compute P(</a:t>
            </a:r>
            <a:r>
              <a:rPr lang="en-US" dirty="0" err="1" smtClean="0"/>
              <a:t>y|x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Just maximizes the numerator F(</a:t>
            </a:r>
            <a:r>
              <a:rPr lang="en-US" dirty="0" err="1" smtClean="0"/>
              <a:t>y,x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sz="2000" dirty="0"/>
          </a:p>
          <a:p>
            <a:r>
              <a:rPr lang="en-US" dirty="0" smtClean="0"/>
              <a:t>Also need to compute Z(x)</a:t>
            </a:r>
          </a:p>
          <a:p>
            <a:pPr lvl="1"/>
            <a:r>
              <a:rPr lang="en-US" dirty="0" smtClean="0"/>
              <a:t>aka the “Partition Function”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4337962"/>
              </p:ext>
            </p:extLst>
          </p:nvPr>
        </p:nvGraphicFramePr>
        <p:xfrm>
          <a:off x="1790664" y="2928254"/>
          <a:ext cx="5459788" cy="11499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919" name="Equation" r:id="rId3" imgW="2895600" imgH="609600" progId="Equation.3">
                  <p:embed/>
                </p:oleObj>
              </mc:Choice>
              <mc:Fallback>
                <p:oleObj name="Equation" r:id="rId3" imgW="28956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0664" y="2928254"/>
                        <a:ext cx="5459788" cy="11499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8245206"/>
              </p:ext>
            </p:extLst>
          </p:nvPr>
        </p:nvGraphicFramePr>
        <p:xfrm>
          <a:off x="3178667" y="5324933"/>
          <a:ext cx="2779713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920" name="Equation" r:id="rId5" imgW="1473200" imgH="393700" progId="Equation.3">
                  <p:embed/>
                </p:oleObj>
              </mc:Choice>
              <mc:Fallback>
                <p:oleObj name="Equation" r:id="rId5" imgW="1473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78667" y="5324933"/>
                        <a:ext cx="2779713" cy="74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1464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Partition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Naive approach is iterate over all y’</a:t>
            </a:r>
          </a:p>
          <a:p>
            <a:pPr lvl="1"/>
            <a:r>
              <a:rPr lang="en-US" sz="2400" dirty="0" smtClean="0"/>
              <a:t>Exponential time, L</a:t>
            </a:r>
            <a:r>
              <a:rPr lang="en-US" sz="2400" baseline="30000" dirty="0" smtClean="0"/>
              <a:t>M </a:t>
            </a:r>
            <a:r>
              <a:rPr lang="en-US" sz="2400" dirty="0" smtClean="0"/>
              <a:t>possible y’!</a:t>
            </a:r>
          </a:p>
          <a:p>
            <a:pPr lvl="1"/>
            <a:endParaRPr lang="en-US" sz="2400" baseline="30000" dirty="0"/>
          </a:p>
          <a:p>
            <a:pPr lvl="1"/>
            <a:endParaRPr lang="en-US" sz="2400" baseline="30000" dirty="0" smtClean="0"/>
          </a:p>
          <a:p>
            <a:pPr lvl="1"/>
            <a:endParaRPr lang="en-US" sz="2400" baseline="30000" dirty="0"/>
          </a:p>
          <a:p>
            <a:pPr lvl="1"/>
            <a:endParaRPr lang="en-US" sz="2400" baseline="30000" dirty="0" smtClean="0"/>
          </a:p>
          <a:p>
            <a:r>
              <a:rPr lang="en-US" dirty="0" smtClean="0"/>
              <a:t>Notation:</a:t>
            </a:r>
            <a:endParaRPr lang="en-US" dirty="0"/>
          </a:p>
          <a:p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31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70311"/>
              </p:ext>
            </p:extLst>
          </p:nvPr>
        </p:nvGraphicFramePr>
        <p:xfrm>
          <a:off x="1489953" y="2846212"/>
          <a:ext cx="2779713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15" name="Equation" r:id="rId3" imgW="1473200" imgH="393700" progId="Equation.3">
                  <p:embed/>
                </p:oleObj>
              </mc:Choice>
              <mc:Fallback>
                <p:oleObj name="Equation" r:id="rId3" imgW="1473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9953" y="2846212"/>
                        <a:ext cx="2779713" cy="74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351948"/>
              </p:ext>
            </p:extLst>
          </p:nvPr>
        </p:nvGraphicFramePr>
        <p:xfrm>
          <a:off x="3309938" y="3886200"/>
          <a:ext cx="2651125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16" name="Equation" r:id="rId5" imgW="1638300" imgH="292100" progId="Equation.3">
                  <p:embed/>
                </p:oleObj>
              </mc:Choice>
              <mc:Fallback>
                <p:oleObj name="Equation" r:id="rId5" imgW="16383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09938" y="3886200"/>
                        <a:ext cx="2651125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5746827"/>
              </p:ext>
            </p:extLst>
          </p:nvPr>
        </p:nvGraphicFramePr>
        <p:xfrm>
          <a:off x="5013324" y="2719660"/>
          <a:ext cx="2841625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17" name="Equation" r:id="rId7" imgW="1663700" imgH="482600" progId="Equation.3">
                  <p:embed/>
                </p:oleObj>
              </mc:Choice>
              <mc:Fallback>
                <p:oleObj name="Equation" r:id="rId7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13324" y="2719660"/>
                        <a:ext cx="2841625" cy="823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8022842"/>
              </p:ext>
            </p:extLst>
          </p:nvPr>
        </p:nvGraphicFramePr>
        <p:xfrm>
          <a:off x="3254113" y="4483100"/>
          <a:ext cx="2960687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18" name="Equation" r:id="rId9" imgW="1828800" imgH="482600" progId="Equation.3">
                  <p:embed/>
                </p:oleObj>
              </mc:Choice>
              <mc:Fallback>
                <p:oleObj name="Equation" r:id="rId9" imgW="1828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54113" y="4483100"/>
                        <a:ext cx="2960687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440347"/>
              </p:ext>
            </p:extLst>
          </p:nvPr>
        </p:nvGraphicFramePr>
        <p:xfrm>
          <a:off x="3333750" y="5346700"/>
          <a:ext cx="2571750" cy="779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519" name="Equation" r:id="rId11" imgW="1587500" imgH="482600" progId="Equation.3">
                  <p:embed/>
                </p:oleObj>
              </mc:Choice>
              <mc:Fallback>
                <p:oleObj name="Equation" r:id="rId11" imgW="1587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333750" y="5346700"/>
                        <a:ext cx="2571750" cy="779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682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</a:t>
            </a:r>
            <a:r>
              <a:rPr lang="en-US" dirty="0" err="1" smtClean="0"/>
              <a:t>Semiring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32</a:t>
            </a:fld>
            <a:endParaRPr lang="en-U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8373012"/>
              </p:ext>
            </p:extLst>
          </p:nvPr>
        </p:nvGraphicFramePr>
        <p:xfrm>
          <a:off x="551787" y="2482935"/>
          <a:ext cx="3217730" cy="5741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82" name="Equation" r:id="rId3" imgW="1638300" imgH="292100" progId="Equation.3">
                  <p:embed/>
                </p:oleObj>
              </mc:Choice>
              <mc:Fallback>
                <p:oleObj name="Equation" r:id="rId3" imgW="16383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1787" y="2482935"/>
                        <a:ext cx="3217730" cy="5741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1097344"/>
              </p:ext>
            </p:extLst>
          </p:nvPr>
        </p:nvGraphicFramePr>
        <p:xfrm>
          <a:off x="551787" y="1509287"/>
          <a:ext cx="2696196" cy="8171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83" name="Equation" r:id="rId5" imgW="1587500" imgH="482600" progId="Equation.3">
                  <p:embed/>
                </p:oleObj>
              </mc:Choice>
              <mc:Fallback>
                <p:oleObj name="Equation" r:id="rId5" imgW="1587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1787" y="1509287"/>
                        <a:ext cx="2696196" cy="8171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6718078" y="1971428"/>
            <a:ext cx="915613" cy="1133560"/>
            <a:chOff x="5998593" y="4646490"/>
            <a:chExt cx="1425268" cy="1925060"/>
          </a:xfrm>
        </p:grpSpPr>
        <p:sp>
          <p:nvSpPr>
            <p:cNvPr id="8" name="Rectangle 7"/>
            <p:cNvSpPr/>
            <p:nvPr/>
          </p:nvSpPr>
          <p:spPr>
            <a:xfrm>
              <a:off x="5998593" y="4646490"/>
              <a:ext cx="1425268" cy="13926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 smtClean="0"/>
                <a:t>G</a:t>
              </a:r>
              <a:r>
                <a:rPr lang="en-US" sz="2000" baseline="30000" dirty="0" err="1" smtClean="0"/>
                <a:t>j</a:t>
              </a:r>
              <a:r>
                <a:rPr lang="en-US" sz="2000" dirty="0" smtClean="0"/>
                <a:t>(</a:t>
              </a:r>
              <a:r>
                <a:rPr lang="en-US" sz="2000" dirty="0" err="1" smtClean="0"/>
                <a:t>a,b</a:t>
              </a:r>
              <a:r>
                <a:rPr lang="en-US" sz="2000" dirty="0" smtClean="0"/>
                <a:t>)</a:t>
              </a:r>
              <a:endParaRPr lang="en-US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322395" y="5944335"/>
              <a:ext cx="799593" cy="6272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L+1</a:t>
              </a:r>
              <a:endParaRPr lang="en-US" dirty="0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6165680" y="1587754"/>
            <a:ext cx="2065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Matrix Version of </a:t>
            </a:r>
            <a:r>
              <a:rPr lang="en-US" dirty="0" err="1" smtClean="0"/>
              <a:t>G</a:t>
            </a:r>
            <a:r>
              <a:rPr lang="en-US" baseline="30000" dirty="0" err="1" smtClean="0"/>
              <a:t>j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4707041"/>
              </p:ext>
            </p:extLst>
          </p:nvPr>
        </p:nvGraphicFramePr>
        <p:xfrm>
          <a:off x="551786" y="3848131"/>
          <a:ext cx="2963863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84" name="Equation" r:id="rId7" imgW="1828800" imgH="368300" progId="Equation.3">
                  <p:embed/>
                </p:oleObj>
              </mc:Choice>
              <mc:Fallback>
                <p:oleObj name="Equation" r:id="rId7" imgW="18288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786" y="3848131"/>
                        <a:ext cx="2963863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Rectangle 29"/>
          <p:cNvSpPr/>
          <p:nvPr/>
        </p:nvSpPr>
        <p:spPr>
          <a:xfrm>
            <a:off x="4634961" y="3753225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1:2</a:t>
            </a:r>
            <a:endParaRPr lang="en-US" sz="2000" dirty="0"/>
          </a:p>
        </p:txBody>
      </p:sp>
      <p:sp>
        <p:nvSpPr>
          <p:cNvPr id="33" name="Rectangle 32"/>
          <p:cNvSpPr/>
          <p:nvPr/>
        </p:nvSpPr>
        <p:spPr>
          <a:xfrm>
            <a:off x="5951674" y="3753225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2</a:t>
            </a:r>
            <a:endParaRPr lang="en-US" sz="2000" dirty="0"/>
          </a:p>
        </p:txBody>
      </p:sp>
      <p:sp>
        <p:nvSpPr>
          <p:cNvPr id="34" name="Rectangle 33"/>
          <p:cNvSpPr/>
          <p:nvPr/>
        </p:nvSpPr>
        <p:spPr>
          <a:xfrm>
            <a:off x="6932760" y="3753225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</a:t>
            </a:r>
            <a:endParaRPr lang="en-US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5578699" y="3795095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39" name="Rectangle 38"/>
          <p:cNvSpPr/>
          <p:nvPr/>
        </p:nvSpPr>
        <p:spPr>
          <a:xfrm>
            <a:off x="2096084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G</a:t>
            </a:r>
            <a:r>
              <a:rPr lang="en-US" sz="2000" baseline="30000" dirty="0" err="1" smtClean="0"/>
              <a:t>i:j</a:t>
            </a:r>
            <a:endParaRPr lang="en-US" sz="2000" dirty="0"/>
          </a:p>
        </p:txBody>
      </p:sp>
      <p:sp>
        <p:nvSpPr>
          <p:cNvPr id="40" name="Rectangle 39"/>
          <p:cNvSpPr/>
          <p:nvPr/>
        </p:nvSpPr>
        <p:spPr>
          <a:xfrm>
            <a:off x="5969296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i+1</a:t>
            </a:r>
            <a:endParaRPr lang="en-US" sz="2000" dirty="0"/>
          </a:p>
        </p:txBody>
      </p:sp>
      <p:sp>
        <p:nvSpPr>
          <p:cNvPr id="41" name="Rectangle 40"/>
          <p:cNvSpPr/>
          <p:nvPr/>
        </p:nvSpPr>
        <p:spPr>
          <a:xfrm>
            <a:off x="6932760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G</a:t>
            </a:r>
            <a:r>
              <a:rPr lang="en-US" sz="2000" baseline="30000" dirty="0" err="1"/>
              <a:t>i</a:t>
            </a:r>
            <a:endParaRPr lang="en-US" sz="2000" dirty="0"/>
          </a:p>
        </p:txBody>
      </p:sp>
      <p:sp>
        <p:nvSpPr>
          <p:cNvPr id="42" name="TextBox 41"/>
          <p:cNvSpPr txBox="1"/>
          <p:nvPr/>
        </p:nvSpPr>
        <p:spPr>
          <a:xfrm>
            <a:off x="3039822" y="4994119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43" name="Rectangle 42"/>
          <p:cNvSpPr/>
          <p:nvPr/>
        </p:nvSpPr>
        <p:spPr>
          <a:xfrm>
            <a:off x="3412717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 smtClean="0"/>
              <a:t>G</a:t>
            </a:r>
            <a:r>
              <a:rPr lang="en-US" sz="2000" baseline="30000" dirty="0" err="1"/>
              <a:t>j</a:t>
            </a:r>
            <a:endParaRPr lang="en-US" sz="2000" dirty="0"/>
          </a:p>
        </p:txBody>
      </p:sp>
      <p:sp>
        <p:nvSpPr>
          <p:cNvPr id="44" name="Rectangle 43"/>
          <p:cNvSpPr/>
          <p:nvPr/>
        </p:nvSpPr>
        <p:spPr>
          <a:xfrm>
            <a:off x="4379847" y="495224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j-1</a:t>
            </a:r>
            <a:endParaRPr lang="en-US" sz="2000" dirty="0"/>
          </a:p>
        </p:txBody>
      </p:sp>
      <p:sp>
        <p:nvSpPr>
          <p:cNvPr id="45" name="TextBox 44"/>
          <p:cNvSpPr txBox="1"/>
          <p:nvPr/>
        </p:nvSpPr>
        <p:spPr>
          <a:xfrm>
            <a:off x="5382970" y="493323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graphicFrame>
        <p:nvGraphicFramePr>
          <p:cNvPr id="48" name="Object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7830034"/>
              </p:ext>
            </p:extLst>
          </p:nvPr>
        </p:nvGraphicFramePr>
        <p:xfrm>
          <a:off x="551787" y="5146872"/>
          <a:ext cx="1111250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85" name="Equation" r:id="rId9" imgW="685800" imgH="228600" progId="Equation.3">
                  <p:embed/>
                </p:oleObj>
              </mc:Choice>
              <mc:Fallback>
                <p:oleObj name="Equation" r:id="rId9" imgW="685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1787" y="5146872"/>
                        <a:ext cx="1111250" cy="36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TextBox 48"/>
          <p:cNvSpPr txBox="1"/>
          <p:nvPr/>
        </p:nvSpPr>
        <p:spPr>
          <a:xfrm rot="16200000">
            <a:off x="6276577" y="2194161"/>
            <a:ext cx="513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L+1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4646554" y="2628684"/>
            <a:ext cx="1491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Include ‘Start’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 flipV="1">
            <a:off x="6050060" y="2547108"/>
            <a:ext cx="298686" cy="188548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6050060" y="2735656"/>
            <a:ext cx="817227" cy="19526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873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3" grpId="0" animBg="1"/>
      <p:bldP spid="34" grpId="0" animBg="1"/>
      <p:bldP spid="35" grpId="0"/>
      <p:bldP spid="39" grpId="0" animBg="1"/>
      <p:bldP spid="40" grpId="0" animBg="1"/>
      <p:bldP spid="41" grpId="0" animBg="1"/>
      <p:bldP spid="42" grpId="0"/>
      <p:bldP spid="43" grpId="0" animBg="1"/>
      <p:bldP spid="44" grpId="0" animBg="1"/>
      <p:bldP spid="4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 Counting Interpretation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Interpretation G</a:t>
            </a:r>
            <a:r>
              <a:rPr lang="en-US" baseline="30000" dirty="0" smtClean="0"/>
              <a:t>1</a:t>
            </a:r>
            <a:r>
              <a:rPr lang="en-US" dirty="0" smtClean="0"/>
              <a:t>(</a:t>
            </a:r>
            <a:r>
              <a:rPr lang="en-US" dirty="0" err="1" smtClean="0"/>
              <a:t>a,b</a:t>
            </a:r>
            <a:r>
              <a:rPr lang="en-US" dirty="0" smtClean="0"/>
              <a:t>) </a:t>
            </a:r>
          </a:p>
          <a:p>
            <a:pPr lvl="1"/>
            <a:r>
              <a:rPr lang="en-US" dirty="0" smtClean="0"/>
              <a:t>L+1 start &amp; end locations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eight of path from ‘b’ to ‘a’ in step 1</a:t>
            </a:r>
          </a:p>
          <a:p>
            <a:pPr lvl="1"/>
            <a:endParaRPr lang="en-US" sz="1100" dirty="0" smtClean="0"/>
          </a:p>
          <a:p>
            <a:pPr lvl="1"/>
            <a:endParaRPr lang="en-US" sz="1100" dirty="0"/>
          </a:p>
          <a:p>
            <a:r>
              <a:rPr lang="en-US" dirty="0" smtClean="0"/>
              <a:t>G</a:t>
            </a:r>
            <a:r>
              <a:rPr lang="en-US" baseline="30000" dirty="0" smtClean="0"/>
              <a:t>1:2</a:t>
            </a:r>
            <a:r>
              <a:rPr lang="en-US" dirty="0" smtClean="0"/>
              <a:t>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Weight of all paths</a:t>
            </a:r>
          </a:p>
          <a:p>
            <a:pPr lvl="2"/>
            <a:r>
              <a:rPr lang="en-US" dirty="0" smtClean="0"/>
              <a:t>Start in ‘b’ beginning of Step 1</a:t>
            </a:r>
          </a:p>
          <a:p>
            <a:pPr lvl="2"/>
            <a:r>
              <a:rPr lang="en-US" dirty="0" smtClean="0"/>
              <a:t>End in ‘a’ after Step 2</a:t>
            </a:r>
          </a:p>
          <a:p>
            <a:pPr marL="914400" lvl="2" indent="0">
              <a:buNone/>
            </a:pPr>
            <a:r>
              <a:rPr lang="en-US" dirty="0"/>
              <a:t>	</a:t>
            </a:r>
            <a:endParaRPr lang="en-US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344684" y="1600200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1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5046885" y="3586483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1:2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6363598" y="3586483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2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7344684" y="3586483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5990623" y="3628353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12" name="Rectangle 11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82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Consider Length-1 (M=1)</a:t>
            </a:r>
          </a:p>
          <a:p>
            <a:endParaRPr lang="en-US" dirty="0"/>
          </a:p>
          <a:p>
            <a:r>
              <a:rPr lang="en-US" sz="2800" dirty="0" smtClean="0"/>
              <a:t>M</a:t>
            </a:r>
            <a:r>
              <a:rPr lang="en-US" sz="2800" dirty="0"/>
              <a:t>=</a:t>
            </a:r>
            <a:r>
              <a:rPr lang="en-US" sz="2800" dirty="0" smtClean="0"/>
              <a:t>2</a:t>
            </a:r>
          </a:p>
          <a:p>
            <a:endParaRPr lang="en-US" sz="2400" dirty="0" smtClean="0"/>
          </a:p>
          <a:p>
            <a:endParaRPr lang="en-US" sz="500" dirty="0"/>
          </a:p>
          <a:p>
            <a:r>
              <a:rPr lang="en-US" sz="2800" dirty="0" smtClean="0"/>
              <a:t>General M</a:t>
            </a:r>
          </a:p>
          <a:p>
            <a:pPr lvl="1"/>
            <a:r>
              <a:rPr lang="en-US" sz="2400" dirty="0" smtClean="0"/>
              <a:t>Do M (L+1)x(L+1) matrix computations to compute G</a:t>
            </a:r>
            <a:r>
              <a:rPr lang="en-US" sz="2400" baseline="30000" dirty="0" smtClean="0"/>
              <a:t>1:M</a:t>
            </a:r>
          </a:p>
          <a:p>
            <a:pPr lvl="1"/>
            <a:r>
              <a:rPr lang="en-US" sz="2400" dirty="0" smtClean="0"/>
              <a:t>Z(x) = sum column ‘Start’ of G</a:t>
            </a:r>
            <a:r>
              <a:rPr lang="en-US" sz="2400" baseline="30000" dirty="0" smtClean="0"/>
              <a:t>1:M</a:t>
            </a:r>
            <a:endParaRPr lang="en-US" sz="2400" baseline="30000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Partition 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4235875"/>
            <a:ext cx="8229600" cy="1890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 smtClean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1714229"/>
              </p:ext>
            </p:extLst>
          </p:nvPr>
        </p:nvGraphicFramePr>
        <p:xfrm>
          <a:off x="6178094" y="1669888"/>
          <a:ext cx="2160587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22" name="Equation" r:id="rId3" imgW="1333500" imgH="368300" progId="Equation.3">
                  <p:embed/>
                </p:oleObj>
              </mc:Choice>
              <mc:Fallback>
                <p:oleObj name="Equation" r:id="rId3" imgW="13335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78094" y="1669888"/>
                        <a:ext cx="2160587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730049" y="2165344"/>
            <a:ext cx="2608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Sum column ‘Start’ of G</a:t>
            </a:r>
            <a:r>
              <a:rPr lang="en-US" b="1" baseline="30000" dirty="0" smtClean="0">
                <a:solidFill>
                  <a:srgbClr val="953735"/>
                </a:solidFill>
              </a:rPr>
              <a:t>1</a:t>
            </a:r>
            <a:r>
              <a:rPr lang="en-US" b="1" dirty="0" smtClean="0">
                <a:solidFill>
                  <a:srgbClr val="953735"/>
                </a:solidFill>
              </a:rPr>
              <a:t>!</a:t>
            </a:r>
            <a:endParaRPr lang="en-US" b="1" dirty="0">
              <a:solidFill>
                <a:srgbClr val="953735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8098337"/>
              </p:ext>
            </p:extLst>
          </p:nvPr>
        </p:nvGraphicFramePr>
        <p:xfrm>
          <a:off x="3479429" y="2738872"/>
          <a:ext cx="4692650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23" name="Equation" r:id="rId5" imgW="2895600" imgH="381000" progId="Equation.3">
                  <p:embed/>
                </p:oleObj>
              </mc:Choice>
              <mc:Fallback>
                <p:oleObj name="Equation" r:id="rId5" imgW="2895600" imgH="381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79429" y="2738872"/>
                        <a:ext cx="4692650" cy="615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5624266" y="3198065"/>
            <a:ext cx="2729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Sum column ‘Start’ of G</a:t>
            </a:r>
            <a:r>
              <a:rPr lang="en-US" b="1" baseline="30000" dirty="0" smtClean="0">
                <a:solidFill>
                  <a:srgbClr val="953735"/>
                </a:solidFill>
              </a:rPr>
              <a:t>1:2</a:t>
            </a:r>
            <a:r>
              <a:rPr lang="en-US" b="1" dirty="0" smtClean="0">
                <a:solidFill>
                  <a:srgbClr val="953735"/>
                </a:solidFill>
              </a:rPr>
              <a:t>!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524301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1</a:t>
            </a:r>
            <a:r>
              <a:rPr lang="en-US" sz="2000" baseline="30000" dirty="0" smtClean="0"/>
              <a:t>:M</a:t>
            </a:r>
            <a:endParaRPr lang="en-US" sz="2000" dirty="0"/>
          </a:p>
        </p:txBody>
      </p:sp>
      <p:sp>
        <p:nvSpPr>
          <p:cNvPr id="19" name="Rectangle 18"/>
          <p:cNvSpPr/>
          <p:nvPr/>
        </p:nvSpPr>
        <p:spPr>
          <a:xfrm>
            <a:off x="6397513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2</a:t>
            </a:r>
            <a:endParaRPr lang="en-US" sz="2000" dirty="0"/>
          </a:p>
        </p:txBody>
      </p:sp>
      <p:sp>
        <p:nvSpPr>
          <p:cNvPr id="20" name="Rectangle 19"/>
          <p:cNvSpPr/>
          <p:nvPr/>
        </p:nvSpPr>
        <p:spPr>
          <a:xfrm>
            <a:off x="7360977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1</a:t>
            </a:r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3468039" y="5211409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22" name="Rectangle 21"/>
          <p:cNvSpPr/>
          <p:nvPr/>
        </p:nvSpPr>
        <p:spPr>
          <a:xfrm>
            <a:off x="3840934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 smtClean="0"/>
              <a:t>M</a:t>
            </a:r>
            <a:endParaRPr lang="en-US" sz="2000" dirty="0"/>
          </a:p>
        </p:txBody>
      </p:sp>
      <p:sp>
        <p:nvSpPr>
          <p:cNvPr id="23" name="Rectangle 22"/>
          <p:cNvSpPr/>
          <p:nvPr/>
        </p:nvSpPr>
        <p:spPr>
          <a:xfrm>
            <a:off x="4808064" y="5169539"/>
            <a:ext cx="915613" cy="82005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M</a:t>
            </a:r>
            <a:r>
              <a:rPr lang="en-US" sz="2000" baseline="30000" dirty="0" smtClean="0"/>
              <a:t>-1</a:t>
            </a:r>
            <a:endParaRPr lang="en-US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5811187" y="515052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5" name="TextBox 24"/>
          <p:cNvSpPr txBox="1"/>
          <p:nvPr/>
        </p:nvSpPr>
        <p:spPr>
          <a:xfrm>
            <a:off x="5587983" y="3817692"/>
            <a:ext cx="2785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Sum column ‘Start’ of G</a:t>
            </a:r>
            <a:r>
              <a:rPr lang="en-US" b="1" baseline="30000" dirty="0" smtClean="0">
                <a:solidFill>
                  <a:srgbClr val="953735"/>
                </a:solidFill>
              </a:rPr>
              <a:t>1:M</a:t>
            </a:r>
            <a:r>
              <a:rPr lang="en-US" b="1" dirty="0" smtClean="0">
                <a:solidFill>
                  <a:srgbClr val="953735"/>
                </a:solidFill>
              </a:rPr>
              <a:t>!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457200" y="1484721"/>
            <a:ext cx="8107159" cy="113972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457200" y="2624445"/>
            <a:ext cx="8107159" cy="10553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457200" y="3679745"/>
            <a:ext cx="8107159" cy="244641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950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8" grpId="0" animBg="1"/>
      <p:bldP spid="19" grpId="0" animBg="1"/>
      <p:bldP spid="20" grpId="0" animBg="1"/>
      <p:bldP spid="21" grpId="0"/>
      <p:bldP spid="22" grpId="0" animBg="1"/>
      <p:bldP spid="23" grpId="0" animBg="1"/>
      <p:bldP spid="24" grpId="0"/>
      <p:bldP spid="25" grpId="0"/>
      <p:bldP spid="28" grpId="0" animBg="1"/>
      <p:bldP spid="2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 via Gradient Descent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Similar to Logistic Regression</a:t>
            </a:r>
          </a:p>
          <a:p>
            <a:pPr lvl="1"/>
            <a:r>
              <a:rPr lang="en-US" sz="2400" dirty="0" smtClean="0"/>
              <a:t>Gradient Descent on negative log likelihood (log loss)</a:t>
            </a:r>
          </a:p>
          <a:p>
            <a:pPr lvl="1"/>
            <a:endParaRPr lang="en-US" sz="2400" dirty="0"/>
          </a:p>
          <a:p>
            <a:pPr lvl="1"/>
            <a:endParaRPr lang="en-US" sz="2400" dirty="0" smtClean="0"/>
          </a:p>
          <a:p>
            <a:pPr lvl="1"/>
            <a:endParaRPr lang="en-US" sz="2400" dirty="0"/>
          </a:p>
          <a:p>
            <a:pPr lvl="1"/>
            <a:endParaRPr lang="en-US" sz="1600" dirty="0" smtClean="0"/>
          </a:p>
          <a:p>
            <a:r>
              <a:rPr lang="en-US" dirty="0" smtClean="0"/>
              <a:t>First term is easy:</a:t>
            </a:r>
          </a:p>
          <a:p>
            <a:pPr lvl="1"/>
            <a:r>
              <a:rPr lang="en-US" sz="2400" dirty="0" smtClean="0"/>
              <a:t>Recall: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6223628"/>
              </p:ext>
            </p:extLst>
          </p:nvPr>
        </p:nvGraphicFramePr>
        <p:xfrm>
          <a:off x="1204913" y="2736057"/>
          <a:ext cx="6464300" cy="839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479" name="Equation" r:id="rId3" imgW="3530600" imgH="457200" progId="Equation.3">
                  <p:embed/>
                </p:oleObj>
              </mc:Choice>
              <mc:Fallback>
                <p:oleObj name="Equation" r:id="rId3" imgW="3530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04913" y="2736057"/>
                        <a:ext cx="6464300" cy="839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73583" y="3609703"/>
            <a:ext cx="51594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953735"/>
                </a:solidFill>
              </a:rPr>
              <a:t>Θ</a:t>
            </a:r>
            <a:r>
              <a:rPr lang="en-US" sz="2000" dirty="0" smtClean="0">
                <a:solidFill>
                  <a:srgbClr val="953735"/>
                </a:solidFill>
              </a:rPr>
              <a:t> often used to denote all parameters of model</a:t>
            </a:r>
            <a:endParaRPr lang="en-US" sz="2000" dirty="0">
              <a:solidFill>
                <a:srgbClr val="953735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3757860"/>
              </p:ext>
            </p:extLst>
          </p:nvPr>
        </p:nvGraphicFramePr>
        <p:xfrm>
          <a:off x="4688308" y="4207961"/>
          <a:ext cx="3321461" cy="8653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480" name="Equation" r:id="rId5" imgW="1854200" imgH="482600" progId="Equation.3">
                  <p:embed/>
                </p:oleObj>
              </mc:Choice>
              <mc:Fallback>
                <p:oleObj name="Equation" r:id="rId5" imgW="18542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88308" y="4207961"/>
                        <a:ext cx="3321461" cy="8653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772649"/>
              </p:ext>
            </p:extLst>
          </p:nvPr>
        </p:nvGraphicFramePr>
        <p:xfrm>
          <a:off x="1343427" y="5171662"/>
          <a:ext cx="2459670" cy="713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481" name="Equation" r:id="rId7" imgW="1663700" imgH="482600" progId="Equation.3">
                  <p:embed/>
                </p:oleObj>
              </mc:Choice>
              <mc:Fallback>
                <p:oleObj name="Equation" r:id="rId7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43427" y="5171662"/>
                        <a:ext cx="2459670" cy="7131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98675"/>
              </p:ext>
            </p:extLst>
          </p:nvPr>
        </p:nvGraphicFramePr>
        <p:xfrm>
          <a:off x="4688308" y="5171662"/>
          <a:ext cx="3230872" cy="8651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482" name="Equation" r:id="rId9" imgW="1803400" imgH="482600" progId="Equation.3">
                  <p:embed/>
                </p:oleObj>
              </mc:Choice>
              <mc:Fallback>
                <p:oleObj name="Equation" r:id="rId9" imgW="18034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88308" y="5171662"/>
                        <a:ext cx="3230872" cy="8651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859883" y="3502990"/>
            <a:ext cx="16047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Harder to</a:t>
            </a:r>
          </a:p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differentiate!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12" name="Straight Arrow Connector 11"/>
          <p:cNvCxnSpPr>
            <a:stCxn id="11" idx="0"/>
          </p:cNvCxnSpPr>
          <p:nvPr/>
        </p:nvCxnSpPr>
        <p:spPr>
          <a:xfrm flipH="1" flipV="1">
            <a:off x="7431734" y="3356599"/>
            <a:ext cx="230500" cy="146391"/>
          </a:xfrm>
          <a:prstGeom prst="straightConnector1">
            <a:avLst/>
          </a:prstGeom>
          <a:grpFill/>
          <a:ln>
            <a:solidFill>
              <a:schemeClr val="accent4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Differentiating Log Partition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3102293"/>
              </p:ext>
            </p:extLst>
          </p:nvPr>
        </p:nvGraphicFramePr>
        <p:xfrm>
          <a:off x="717579" y="1818481"/>
          <a:ext cx="7626350" cy="3913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738" name="Equation" r:id="rId3" imgW="4724400" imgH="2425700" progId="Equation.3">
                  <p:embed/>
                </p:oleObj>
              </mc:Choice>
              <mc:Fallback>
                <p:oleObj name="Equation" r:id="rId3" imgW="4724400" imgH="2425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79" y="1818481"/>
                        <a:ext cx="7626350" cy="3913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82038" y="1417638"/>
            <a:ext cx="3226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Lots of Chain Rule &amp; Algebra!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1267" y="3756139"/>
            <a:ext cx="12123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Definition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of P(</a:t>
            </a:r>
            <a:r>
              <a:rPr lang="en-US" sz="2000" dirty="0" err="1" smtClean="0">
                <a:solidFill>
                  <a:srgbClr val="953735"/>
                </a:solidFill>
              </a:rPr>
              <a:t>y’|x</a:t>
            </a:r>
            <a:r>
              <a:rPr lang="en-US" sz="2000" dirty="0" smtClean="0">
                <a:solidFill>
                  <a:srgbClr val="953735"/>
                </a:solidFill>
              </a:rPr>
              <a:t>)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51224" y="5760375"/>
            <a:ext cx="24554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Marginalize over all y’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709648" y="4203700"/>
            <a:ext cx="284252" cy="20320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6693688" y="5627458"/>
            <a:ext cx="0" cy="23528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00166" y="5714328"/>
            <a:ext cx="2287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Forward-Backward!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93900" y="4096564"/>
            <a:ext cx="5521895" cy="93133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055121" y="5027897"/>
            <a:ext cx="5161084" cy="68423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773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3" grpId="0"/>
      <p:bldP spid="10" grpId="0" animBg="1"/>
      <p:bldP spid="14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Optimality Condition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05050"/>
            <a:ext cx="8229600" cy="400685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Consider one parameter:</a:t>
            </a:r>
          </a:p>
          <a:p>
            <a:endParaRPr lang="en-US" sz="2600" dirty="0"/>
          </a:p>
          <a:p>
            <a:endParaRPr lang="en-US" sz="2400" dirty="0" smtClean="0"/>
          </a:p>
          <a:p>
            <a:r>
              <a:rPr lang="en-US" sz="2400" dirty="0" smtClean="0"/>
              <a:t>Optimality condition:</a:t>
            </a:r>
          </a:p>
          <a:p>
            <a:endParaRPr lang="en-US" sz="2800" dirty="0"/>
          </a:p>
          <a:p>
            <a:endParaRPr lang="en-US" sz="2400" dirty="0" smtClean="0"/>
          </a:p>
          <a:p>
            <a:r>
              <a:rPr lang="en-US" sz="2400" b="1" dirty="0" smtClean="0"/>
              <a:t>Frequency counts = Cond. expectation on training data!</a:t>
            </a:r>
          </a:p>
          <a:p>
            <a:pPr lvl="1"/>
            <a:r>
              <a:rPr lang="en-US" sz="2000" dirty="0" smtClean="0"/>
              <a:t>Holds for each component of the model</a:t>
            </a:r>
          </a:p>
          <a:p>
            <a:pPr lvl="1"/>
            <a:r>
              <a:rPr lang="en-US" sz="2000" dirty="0" smtClean="0"/>
              <a:t>Each component is a “log-linear” model and requires gradient </a:t>
            </a:r>
            <a:r>
              <a:rPr lang="en-US" sz="2000" dirty="0" err="1" smtClean="0"/>
              <a:t>desc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833630"/>
              </p:ext>
            </p:extLst>
          </p:nvPr>
        </p:nvGraphicFramePr>
        <p:xfrm>
          <a:off x="4589463" y="2886075"/>
          <a:ext cx="3927475" cy="69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880" name="Equation" r:id="rId3" imgW="2717800" imgH="482600" progId="Equation.3">
                  <p:embed/>
                </p:oleObj>
              </mc:Choice>
              <mc:Fallback>
                <p:oleObj name="Equation" r:id="rId3" imgW="2717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89463" y="2886075"/>
                        <a:ext cx="3927475" cy="69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9537288"/>
              </p:ext>
            </p:extLst>
          </p:nvPr>
        </p:nvGraphicFramePr>
        <p:xfrm>
          <a:off x="738188" y="2795588"/>
          <a:ext cx="3616325" cy="785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881" name="Equation" r:id="rId5" imgW="2222500" imgH="482600" progId="Equation.3">
                  <p:embed/>
                </p:oleObj>
              </mc:Choice>
              <mc:Fallback>
                <p:oleObj name="Equation" r:id="rId5" imgW="22225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8188" y="2795588"/>
                        <a:ext cx="3616325" cy="785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8283786"/>
              </p:ext>
            </p:extLst>
          </p:nvPr>
        </p:nvGraphicFramePr>
        <p:xfrm>
          <a:off x="1344613" y="1417638"/>
          <a:ext cx="6464300" cy="839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882" name="Equation" r:id="rId7" imgW="3530600" imgH="457200" progId="Equation.3">
                  <p:embed/>
                </p:oleObj>
              </mc:Choice>
              <mc:Fallback>
                <p:oleObj name="Equation" r:id="rId7" imgW="3530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44613" y="1417638"/>
                        <a:ext cx="6464300" cy="839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5942552"/>
              </p:ext>
            </p:extLst>
          </p:nvPr>
        </p:nvGraphicFramePr>
        <p:xfrm>
          <a:off x="2325877" y="4173538"/>
          <a:ext cx="4525962" cy="785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883" name="Equation" r:id="rId9" imgW="2781300" imgH="482600" progId="Equation.3">
                  <p:embed/>
                </p:oleObj>
              </mc:Choice>
              <mc:Fallback>
                <p:oleObj name="Equation" r:id="rId9" imgW="27813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25877" y="4173538"/>
                        <a:ext cx="4525962" cy="785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7420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Forward-Backward for CRFs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38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37257" y="6245154"/>
            <a:ext cx="6641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www.inference.phy.cam.ac.uk</a:t>
            </a:r>
            <a:r>
              <a:rPr lang="en-US" dirty="0"/>
              <a:t>/hmw26/papers/</a:t>
            </a:r>
            <a:r>
              <a:rPr lang="en-US" dirty="0" err="1"/>
              <a:t>crf_intro.pdf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8663813"/>
              </p:ext>
            </p:extLst>
          </p:nvPr>
        </p:nvGraphicFramePr>
        <p:xfrm>
          <a:off x="1589961" y="3785149"/>
          <a:ext cx="5721965" cy="9292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098" name="Equation" r:id="rId3" imgW="2667000" imgH="431800" progId="Equation.3">
                  <p:embed/>
                </p:oleObj>
              </mc:Choice>
              <mc:Fallback>
                <p:oleObj name="Equation" r:id="rId3" imgW="2667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961" y="3785149"/>
                        <a:ext cx="5721965" cy="9292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2959640"/>
              </p:ext>
            </p:extLst>
          </p:nvPr>
        </p:nvGraphicFramePr>
        <p:xfrm>
          <a:off x="956429" y="1802743"/>
          <a:ext cx="2498725" cy="46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099" name="Equation" r:id="rId5" imgW="1219200" imgH="228600" progId="Equation.3">
                  <p:embed/>
                </p:oleObj>
              </mc:Choice>
              <mc:Fallback>
                <p:oleObj name="Equation" r:id="rId5" imgW="1219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56429" y="1802743"/>
                        <a:ext cx="2498725" cy="46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6804564"/>
              </p:ext>
            </p:extLst>
          </p:nvPr>
        </p:nvGraphicFramePr>
        <p:xfrm>
          <a:off x="956429" y="2565470"/>
          <a:ext cx="3279775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00" name="Equation" r:id="rId7" imgW="1600200" imgH="368300" progId="Equation.3">
                  <p:embed/>
                </p:oleObj>
              </mc:Choice>
              <mc:Fallback>
                <p:oleObj name="Equation" r:id="rId7" imgW="16002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56429" y="2565470"/>
                        <a:ext cx="3279775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5064191"/>
              </p:ext>
            </p:extLst>
          </p:nvPr>
        </p:nvGraphicFramePr>
        <p:xfrm>
          <a:off x="4829576" y="1802743"/>
          <a:ext cx="1274763" cy="46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01" name="Equation" r:id="rId9" imgW="622300" imgH="228600" progId="Equation.3">
                  <p:embed/>
                </p:oleObj>
              </mc:Choice>
              <mc:Fallback>
                <p:oleObj name="Equation" r:id="rId9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829576" y="1802743"/>
                        <a:ext cx="1274763" cy="468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0209128"/>
              </p:ext>
            </p:extLst>
          </p:nvPr>
        </p:nvGraphicFramePr>
        <p:xfrm>
          <a:off x="4829576" y="2565470"/>
          <a:ext cx="3279775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02" name="Equation" r:id="rId11" imgW="1600200" imgH="368300" progId="Equation.3">
                  <p:embed/>
                </p:oleObj>
              </mc:Choice>
              <mc:Fallback>
                <p:oleObj name="Equation" r:id="rId11" imgW="16002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829576" y="2565470"/>
                        <a:ext cx="3279775" cy="75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3111388"/>
              </p:ext>
            </p:extLst>
          </p:nvPr>
        </p:nvGraphicFramePr>
        <p:xfrm>
          <a:off x="5868741" y="5165794"/>
          <a:ext cx="2561213" cy="4570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03" name="Equation" r:id="rId13" imgW="1638300" imgH="292100" progId="Equation.3">
                  <p:embed/>
                </p:oleObj>
              </mc:Choice>
              <mc:Fallback>
                <p:oleObj name="Equation" r:id="rId13" imgW="16383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868741" y="5165794"/>
                        <a:ext cx="2561213" cy="4570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533960" y="1618984"/>
            <a:ext cx="3918103" cy="188416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33960" y="3640465"/>
            <a:ext cx="7846804" cy="113972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450944" y="1618984"/>
            <a:ext cx="3918103" cy="188416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2310314"/>
              </p:ext>
            </p:extLst>
          </p:nvPr>
        </p:nvGraphicFramePr>
        <p:xfrm>
          <a:off x="701437" y="5172772"/>
          <a:ext cx="2212568" cy="5913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04" name="Equation" r:id="rId15" imgW="1473200" imgH="393700" progId="Equation.3">
                  <p:embed/>
                </p:oleObj>
              </mc:Choice>
              <mc:Fallback>
                <p:oleObj name="Equation" r:id="rId15" imgW="1473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01437" y="5172772"/>
                        <a:ext cx="2212568" cy="5913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0704057"/>
              </p:ext>
            </p:extLst>
          </p:nvPr>
        </p:nvGraphicFramePr>
        <p:xfrm>
          <a:off x="3213477" y="5039567"/>
          <a:ext cx="2474933" cy="717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105" name="Equation" r:id="rId17" imgW="1663700" imgH="482600" progId="Equation.3">
                  <p:embed/>
                </p:oleObj>
              </mc:Choice>
              <mc:Fallback>
                <p:oleObj name="Equation" r:id="rId17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213477" y="5039567"/>
                        <a:ext cx="2474933" cy="717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721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1925971" y="1649776"/>
            <a:ext cx="1471416" cy="4178141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214805" y="1649776"/>
            <a:ext cx="1444478" cy="4178141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6643204" y="1649776"/>
            <a:ext cx="1416566" cy="4178141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Path Interpretation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39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155424" y="22721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l-GR" baseline="30000" dirty="0" smtClean="0"/>
              <a:t>1</a:t>
            </a:r>
            <a:r>
              <a:rPr lang="en-US" dirty="0" smtClean="0"/>
              <a:t>(V)</a:t>
            </a:r>
            <a:endParaRPr lang="en-US" baseline="30000" dirty="0"/>
          </a:p>
        </p:txBody>
      </p:sp>
      <p:sp>
        <p:nvSpPr>
          <p:cNvPr id="6" name="Oval 5"/>
          <p:cNvSpPr/>
          <p:nvPr/>
        </p:nvSpPr>
        <p:spPr>
          <a:xfrm>
            <a:off x="2155424" y="3501222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α</a:t>
            </a:r>
            <a:r>
              <a:rPr lang="el-GR" baseline="30000" dirty="0"/>
              <a:t>1</a:t>
            </a:r>
            <a:r>
              <a:rPr lang="en-US" dirty="0" smtClean="0"/>
              <a:t>(D)</a:t>
            </a:r>
            <a:endParaRPr lang="en-US" baseline="30000" dirty="0"/>
          </a:p>
        </p:txBody>
      </p:sp>
      <p:sp>
        <p:nvSpPr>
          <p:cNvPr id="7" name="Oval 6"/>
          <p:cNvSpPr/>
          <p:nvPr/>
        </p:nvSpPr>
        <p:spPr>
          <a:xfrm>
            <a:off x="2155424" y="4840766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/>
              <a:t>α</a:t>
            </a:r>
            <a:r>
              <a:rPr lang="el-GR" baseline="30000" dirty="0"/>
              <a:t>1</a:t>
            </a:r>
            <a:r>
              <a:rPr lang="en-US" dirty="0" smtClean="0"/>
              <a:t>(N)</a:t>
            </a:r>
            <a:endParaRPr lang="en-US" baseline="30000" dirty="0"/>
          </a:p>
        </p:txBody>
      </p:sp>
      <p:sp>
        <p:nvSpPr>
          <p:cNvPr id="8" name="Oval 7"/>
          <p:cNvSpPr/>
          <p:nvPr/>
        </p:nvSpPr>
        <p:spPr>
          <a:xfrm>
            <a:off x="4495332" y="22721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2</a:t>
            </a:r>
            <a:r>
              <a:rPr lang="en-US" dirty="0" smtClean="0"/>
              <a:t>(</a:t>
            </a:r>
            <a:r>
              <a:rPr lang="en-US" dirty="0"/>
              <a:t>V)</a:t>
            </a:r>
            <a:endParaRPr lang="en-US" baseline="30000" dirty="0"/>
          </a:p>
        </p:txBody>
      </p:sp>
      <p:sp>
        <p:nvSpPr>
          <p:cNvPr id="9" name="Oval 8"/>
          <p:cNvSpPr/>
          <p:nvPr/>
        </p:nvSpPr>
        <p:spPr>
          <a:xfrm>
            <a:off x="4495332" y="3501222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2</a:t>
            </a:r>
            <a:r>
              <a:rPr lang="en-US" dirty="0" smtClean="0"/>
              <a:t>(D)</a:t>
            </a:r>
            <a:endParaRPr lang="en-US" baseline="30000" dirty="0"/>
          </a:p>
        </p:txBody>
      </p:sp>
      <p:sp>
        <p:nvSpPr>
          <p:cNvPr id="10" name="Oval 9"/>
          <p:cNvSpPr/>
          <p:nvPr/>
        </p:nvSpPr>
        <p:spPr>
          <a:xfrm>
            <a:off x="4495332" y="4840766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2</a:t>
            </a:r>
            <a:r>
              <a:rPr lang="en-US" dirty="0" smtClean="0"/>
              <a:t>(N)</a:t>
            </a:r>
            <a:endParaRPr lang="en-US" baseline="30000" dirty="0"/>
          </a:p>
        </p:txBody>
      </p:sp>
      <p:cxnSp>
        <p:nvCxnSpPr>
          <p:cNvPr id="11" name="Straight Arrow Connector 10"/>
          <p:cNvCxnSpPr>
            <a:stCxn id="7" idx="6"/>
          </p:cNvCxnSpPr>
          <p:nvPr/>
        </p:nvCxnSpPr>
        <p:spPr>
          <a:xfrm flipV="1">
            <a:off x="3148829" y="3002054"/>
            <a:ext cx="1316728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6"/>
          </p:cNvCxnSpPr>
          <p:nvPr/>
        </p:nvCxnSpPr>
        <p:spPr>
          <a:xfrm>
            <a:off x="3148829" y="2681945"/>
            <a:ext cx="1316728" cy="114311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6"/>
          </p:cNvCxnSpPr>
          <p:nvPr/>
        </p:nvCxnSpPr>
        <p:spPr>
          <a:xfrm>
            <a:off x="3148829" y="3911057"/>
            <a:ext cx="1260389" cy="118397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6869569" y="2272110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3</a:t>
            </a:r>
            <a:r>
              <a:rPr lang="en-US" dirty="0" smtClean="0"/>
              <a:t>(</a:t>
            </a:r>
            <a:r>
              <a:rPr lang="en-US" dirty="0"/>
              <a:t>V)</a:t>
            </a:r>
            <a:endParaRPr lang="en-US" baseline="30000" dirty="0"/>
          </a:p>
        </p:txBody>
      </p:sp>
      <p:sp>
        <p:nvSpPr>
          <p:cNvPr id="15" name="Oval 14"/>
          <p:cNvSpPr/>
          <p:nvPr/>
        </p:nvSpPr>
        <p:spPr>
          <a:xfrm>
            <a:off x="6869569" y="3501222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3</a:t>
            </a:r>
            <a:r>
              <a:rPr lang="en-US" dirty="0" smtClean="0"/>
              <a:t>(D)</a:t>
            </a:r>
            <a:endParaRPr lang="en-US" baseline="30000" dirty="0"/>
          </a:p>
        </p:txBody>
      </p:sp>
      <p:sp>
        <p:nvSpPr>
          <p:cNvPr id="16" name="Oval 15"/>
          <p:cNvSpPr/>
          <p:nvPr/>
        </p:nvSpPr>
        <p:spPr>
          <a:xfrm>
            <a:off x="6869569" y="4840766"/>
            <a:ext cx="993405" cy="81967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dirty="0" smtClean="0"/>
              <a:t>α</a:t>
            </a:r>
            <a:r>
              <a:rPr lang="en-US" baseline="30000" dirty="0" smtClean="0"/>
              <a:t>3</a:t>
            </a:r>
            <a:r>
              <a:rPr lang="en-US" dirty="0" smtClean="0"/>
              <a:t>(N)</a:t>
            </a:r>
            <a:endParaRPr lang="en-US" baseline="30000" dirty="0"/>
          </a:p>
        </p:txBody>
      </p:sp>
      <p:sp>
        <p:nvSpPr>
          <p:cNvPr id="24" name="TextBox 23"/>
          <p:cNvSpPr txBox="1"/>
          <p:nvPr/>
        </p:nvSpPr>
        <p:spPr>
          <a:xfrm>
            <a:off x="2420443" y="1740495"/>
            <a:ext cx="393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α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3148829" y="2836406"/>
            <a:ext cx="1316728" cy="107465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7" idx="6"/>
          </p:cNvCxnSpPr>
          <p:nvPr/>
        </p:nvCxnSpPr>
        <p:spPr>
          <a:xfrm>
            <a:off x="3148829" y="5250601"/>
            <a:ext cx="1260389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5" idx="6"/>
          </p:cNvCxnSpPr>
          <p:nvPr/>
        </p:nvCxnSpPr>
        <p:spPr>
          <a:xfrm>
            <a:off x="3148829" y="2681945"/>
            <a:ext cx="1392655" cy="2278859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6" idx="6"/>
          </p:cNvCxnSpPr>
          <p:nvPr/>
        </p:nvCxnSpPr>
        <p:spPr>
          <a:xfrm>
            <a:off x="3148829" y="3911057"/>
            <a:ext cx="1260389" cy="583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148829" y="4106165"/>
            <a:ext cx="1316728" cy="114443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5" idx="6"/>
          </p:cNvCxnSpPr>
          <p:nvPr/>
        </p:nvCxnSpPr>
        <p:spPr>
          <a:xfrm>
            <a:off x="3148829" y="2681945"/>
            <a:ext cx="1260389" cy="1465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V="1">
            <a:off x="5533253" y="3015993"/>
            <a:ext cx="1316728" cy="224854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5533253" y="2695884"/>
            <a:ext cx="1316728" cy="114311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533253" y="3924996"/>
            <a:ext cx="1260389" cy="118397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5533253" y="2850345"/>
            <a:ext cx="1316728" cy="1074651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5533253" y="5264540"/>
            <a:ext cx="1260389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5533253" y="2695884"/>
            <a:ext cx="1392655" cy="2278859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5533253" y="3924996"/>
            <a:ext cx="1260389" cy="583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V="1">
            <a:off x="5533253" y="4120104"/>
            <a:ext cx="1316728" cy="114443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5533253" y="2695884"/>
            <a:ext cx="1260389" cy="14657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4680245" y="1740495"/>
            <a:ext cx="393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α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64" name="TextBox 63"/>
          <p:cNvSpPr txBox="1"/>
          <p:nvPr/>
        </p:nvSpPr>
        <p:spPr>
          <a:xfrm>
            <a:off x="7115622" y="1740495"/>
            <a:ext cx="393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α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1241249" y="3911057"/>
            <a:ext cx="857836" cy="1178135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V="1">
            <a:off x="1241249" y="2830571"/>
            <a:ext cx="914175" cy="107465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1241249" y="3905221"/>
            <a:ext cx="857836" cy="583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415707" y="3720555"/>
            <a:ext cx="9246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“Start”</a:t>
            </a:r>
            <a:endParaRPr lang="en-US" sz="2000" b="1" dirty="0"/>
          </a:p>
        </p:txBody>
      </p:sp>
      <p:sp>
        <p:nvSpPr>
          <p:cNvPr id="79" name="TextBox 78"/>
          <p:cNvSpPr txBox="1"/>
          <p:nvPr/>
        </p:nvSpPr>
        <p:spPr>
          <a:xfrm>
            <a:off x="352905" y="3002054"/>
            <a:ext cx="1381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</a:t>
            </a:r>
            <a:r>
              <a:rPr lang="en-US" baseline="30000" dirty="0" smtClean="0"/>
              <a:t>1</a:t>
            </a:r>
            <a:r>
              <a:rPr lang="en-US" dirty="0" smtClean="0"/>
              <a:t>(</a:t>
            </a:r>
            <a:r>
              <a:rPr lang="en-US" dirty="0" err="1" smtClean="0"/>
              <a:t>V,“Start</a:t>
            </a:r>
            <a:r>
              <a:rPr lang="en-US" dirty="0" smtClean="0"/>
              <a:t>”)</a:t>
            </a:r>
            <a:endParaRPr lang="en-US" dirty="0"/>
          </a:p>
        </p:txBody>
      </p:sp>
      <p:sp>
        <p:nvSpPr>
          <p:cNvPr id="80" name="TextBox 79"/>
          <p:cNvSpPr txBox="1"/>
          <p:nvPr/>
        </p:nvSpPr>
        <p:spPr>
          <a:xfrm>
            <a:off x="357002" y="4494239"/>
            <a:ext cx="1399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  <a:r>
              <a:rPr lang="en-US" baseline="30000" dirty="0" smtClean="0"/>
              <a:t>1</a:t>
            </a:r>
            <a:r>
              <a:rPr lang="en-US" dirty="0" smtClean="0"/>
              <a:t>(</a:t>
            </a:r>
            <a:r>
              <a:rPr lang="en-US" dirty="0" err="1"/>
              <a:t>N</a:t>
            </a:r>
            <a:r>
              <a:rPr lang="en-US" dirty="0" err="1" smtClean="0"/>
              <a:t>,“Start</a:t>
            </a:r>
            <a:r>
              <a:rPr lang="en-US" dirty="0" smtClean="0"/>
              <a:t>”)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3397386" y="5923855"/>
            <a:ext cx="1049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G</a:t>
            </a:r>
            <a:r>
              <a:rPr lang="en-US" baseline="30000" dirty="0" smtClean="0"/>
              <a:t>2</a:t>
            </a:r>
            <a:r>
              <a:rPr lang="en-US" dirty="0" smtClean="0"/>
              <a:t>(D,N)</a:t>
            </a:r>
            <a:endParaRPr lang="en-US" dirty="0"/>
          </a:p>
        </p:txBody>
      </p:sp>
      <p:cxnSp>
        <p:nvCxnSpPr>
          <p:cNvPr id="83" name="Straight Arrow Connector 82"/>
          <p:cNvCxnSpPr>
            <a:stCxn id="82" idx="0"/>
          </p:cNvCxnSpPr>
          <p:nvPr/>
        </p:nvCxnSpPr>
        <p:spPr>
          <a:xfrm flipH="1" flipV="1">
            <a:off x="3628651" y="4863571"/>
            <a:ext cx="293259" cy="1060284"/>
          </a:xfrm>
          <a:prstGeom prst="straightConnector1">
            <a:avLst/>
          </a:prstGeom>
          <a:grpFill/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5869420" y="5891589"/>
            <a:ext cx="1049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G</a:t>
            </a:r>
            <a:r>
              <a:rPr lang="en-US" baseline="30000" dirty="0" smtClean="0"/>
              <a:t>3</a:t>
            </a:r>
            <a:r>
              <a:rPr lang="en-US" dirty="0" smtClean="0"/>
              <a:t>(</a:t>
            </a:r>
            <a:r>
              <a:rPr lang="en-US" dirty="0"/>
              <a:t>N</a:t>
            </a:r>
            <a:r>
              <a:rPr lang="en-US" dirty="0" smtClean="0"/>
              <a:t>,D)</a:t>
            </a:r>
            <a:endParaRPr lang="en-US" dirty="0"/>
          </a:p>
        </p:txBody>
      </p:sp>
      <p:cxnSp>
        <p:nvCxnSpPr>
          <p:cNvPr id="88" name="Straight Arrow Connector 87"/>
          <p:cNvCxnSpPr>
            <a:stCxn id="87" idx="0"/>
          </p:cNvCxnSpPr>
          <p:nvPr/>
        </p:nvCxnSpPr>
        <p:spPr>
          <a:xfrm flipV="1">
            <a:off x="6393944" y="4863571"/>
            <a:ext cx="82496" cy="1028018"/>
          </a:xfrm>
          <a:prstGeom prst="straightConnector1">
            <a:avLst/>
          </a:prstGeom>
          <a:grpFill/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6860435" y="568976"/>
            <a:ext cx="19117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Weight of </a:t>
            </a:r>
          </a:p>
          <a:p>
            <a:r>
              <a:rPr lang="en-US" dirty="0"/>
              <a:t>p</a:t>
            </a:r>
            <a:r>
              <a:rPr lang="en-US" dirty="0" smtClean="0"/>
              <a:t>aths from “Start” </a:t>
            </a:r>
          </a:p>
          <a:p>
            <a:r>
              <a:rPr lang="en-US" dirty="0" smtClean="0"/>
              <a:t>to “V” in 3</a:t>
            </a:r>
            <a:r>
              <a:rPr lang="en-US" baseline="30000" dirty="0" smtClean="0"/>
              <a:t>rd</a:t>
            </a:r>
            <a:r>
              <a:rPr lang="en-US" dirty="0" smtClean="0"/>
              <a:t> step</a:t>
            </a:r>
            <a:endParaRPr lang="en-US" dirty="0"/>
          </a:p>
        </p:txBody>
      </p:sp>
      <p:cxnSp>
        <p:nvCxnSpPr>
          <p:cNvPr id="91" name="Straight Arrow Connector 90"/>
          <p:cNvCxnSpPr>
            <a:stCxn id="90" idx="2"/>
          </p:cNvCxnSpPr>
          <p:nvPr/>
        </p:nvCxnSpPr>
        <p:spPr>
          <a:xfrm flipH="1">
            <a:off x="7688524" y="1492306"/>
            <a:ext cx="127781" cy="157470"/>
          </a:xfrm>
          <a:prstGeom prst="straightConnector1">
            <a:avLst/>
          </a:prstGeom>
          <a:grpFill/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423263" y="6171684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/>
              <a:t>β</a:t>
            </a:r>
            <a:r>
              <a:rPr lang="en-US" dirty="0" smtClean="0"/>
              <a:t> just does it backwards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69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Generative </a:t>
            </a:r>
            <a:r>
              <a:rPr lang="en-US" dirty="0" err="1" smtClean="0"/>
              <a:t>vs</a:t>
            </a:r>
            <a:r>
              <a:rPr lang="en-US" dirty="0" smtClean="0"/>
              <a:t> Discriminative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Generative Models:</a:t>
            </a:r>
          </a:p>
          <a:p>
            <a:pPr lvl="1"/>
            <a:r>
              <a:rPr lang="en-US" sz="2400" dirty="0" smtClean="0"/>
              <a:t>Joint Distribution: P(</a:t>
            </a:r>
            <a:r>
              <a:rPr lang="en-US" sz="2400" dirty="0" err="1" smtClean="0"/>
              <a:t>x,y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Uses </a:t>
            </a:r>
            <a:r>
              <a:rPr lang="en-US" sz="2400" dirty="0" err="1" smtClean="0"/>
              <a:t>Bayes’s</a:t>
            </a:r>
            <a:r>
              <a:rPr lang="en-US" sz="2400" dirty="0" smtClean="0"/>
              <a:t> Rule to predict:  </a:t>
            </a:r>
            <a:r>
              <a:rPr lang="en-US" sz="2400" dirty="0" err="1" smtClean="0"/>
              <a:t>argmax</a:t>
            </a:r>
            <a:r>
              <a:rPr lang="en-US" sz="2400" baseline="-25000" dirty="0" err="1" smtClean="0"/>
              <a:t>y</a:t>
            </a:r>
            <a:r>
              <a:rPr lang="en-US" sz="2400" dirty="0" smtClean="0"/>
              <a:t> P(</a:t>
            </a:r>
            <a:r>
              <a:rPr lang="en-US" sz="2400" dirty="0" err="1" smtClean="0"/>
              <a:t>y|x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Can generate new samples (</a:t>
            </a:r>
            <a:r>
              <a:rPr lang="en-US" sz="2400" dirty="0" err="1" smtClean="0"/>
              <a:t>x,y</a:t>
            </a:r>
            <a:r>
              <a:rPr lang="en-US" sz="2400" dirty="0" smtClean="0"/>
              <a:t>)</a:t>
            </a:r>
          </a:p>
          <a:p>
            <a:pPr lvl="1"/>
            <a:endParaRPr lang="en-US" sz="1000" dirty="0"/>
          </a:p>
          <a:p>
            <a:r>
              <a:rPr lang="en-US" dirty="0" smtClean="0"/>
              <a:t>Discriminative Models:</a:t>
            </a:r>
          </a:p>
          <a:p>
            <a:pPr lvl="1"/>
            <a:r>
              <a:rPr lang="en-US" sz="2400" dirty="0" smtClean="0"/>
              <a:t>Conditional Distribution: P(</a:t>
            </a:r>
            <a:r>
              <a:rPr lang="en-US" sz="2400" dirty="0" err="1" smtClean="0"/>
              <a:t>y|x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Can use model directly to predict: </a:t>
            </a:r>
            <a:r>
              <a:rPr lang="en-US" sz="2400" dirty="0" err="1"/>
              <a:t>argmax</a:t>
            </a:r>
            <a:r>
              <a:rPr lang="en-US" sz="2400" baseline="-25000" dirty="0" err="1"/>
              <a:t>y</a:t>
            </a:r>
            <a:r>
              <a:rPr lang="en-US" sz="2400" dirty="0"/>
              <a:t> P(</a:t>
            </a:r>
            <a:r>
              <a:rPr lang="en-US" sz="2400" dirty="0" err="1"/>
              <a:t>y|x</a:t>
            </a:r>
            <a:r>
              <a:rPr lang="en-US" sz="2400" dirty="0" smtClean="0"/>
              <a:t>)</a:t>
            </a:r>
          </a:p>
          <a:p>
            <a:pPr lvl="1"/>
            <a:endParaRPr lang="en-US" sz="1000" dirty="0"/>
          </a:p>
          <a:p>
            <a:r>
              <a:rPr lang="en-US" dirty="0" smtClean="0"/>
              <a:t>Both trained via Maximum Likelihood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551581" y="4267096"/>
            <a:ext cx="14605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Same thing!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>
          <a:xfrm flipH="1">
            <a:off x="5209537" y="4467151"/>
            <a:ext cx="342044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5" idx="2"/>
          </p:cNvCxnSpPr>
          <p:nvPr/>
        </p:nvCxnSpPr>
        <p:spPr>
          <a:xfrm>
            <a:off x="6281859" y="4667206"/>
            <a:ext cx="271341" cy="164789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776795" y="1715899"/>
            <a:ext cx="26858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Hidden Markov Models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76795" y="3780962"/>
            <a:ext cx="30333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Conditional Random Fields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15929" y="2220333"/>
            <a:ext cx="13268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Mismatch!</a:t>
            </a:r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1" name="Straight Arrow Connector 10"/>
          <p:cNvCxnSpPr>
            <a:stCxn id="10" idx="1"/>
          </p:cNvCxnSpPr>
          <p:nvPr/>
        </p:nvCxnSpPr>
        <p:spPr>
          <a:xfrm flipH="1">
            <a:off x="4573885" y="2420388"/>
            <a:ext cx="342044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5917548" y="2620443"/>
            <a:ext cx="152401" cy="9540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2866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Formulation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053303" y="1417638"/>
            <a:ext cx="2428418" cy="21996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G</a:t>
            </a:r>
            <a:r>
              <a:rPr lang="en-US" sz="2000" baseline="30000" dirty="0"/>
              <a:t>2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7649175" y="1417638"/>
            <a:ext cx="404734" cy="21996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α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7" name="Rectangle 6"/>
          <p:cNvSpPr/>
          <p:nvPr/>
        </p:nvSpPr>
        <p:spPr>
          <a:xfrm>
            <a:off x="4263653" y="1417638"/>
            <a:ext cx="404734" cy="2199628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α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8" name="TextBox 7"/>
          <p:cNvSpPr txBox="1"/>
          <p:nvPr/>
        </p:nvSpPr>
        <p:spPr>
          <a:xfrm>
            <a:off x="4666618" y="2152794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9" name="Rectangle 8"/>
          <p:cNvSpPr/>
          <p:nvPr/>
        </p:nvSpPr>
        <p:spPr>
          <a:xfrm>
            <a:off x="5062050" y="3890104"/>
            <a:ext cx="2428418" cy="21996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(G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)</a:t>
            </a:r>
            <a:r>
              <a:rPr lang="en-US" sz="2000" baseline="30000" dirty="0" smtClean="0"/>
              <a:t>T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7657922" y="3890104"/>
            <a:ext cx="404734" cy="219962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β</a:t>
            </a:r>
            <a:r>
              <a:rPr lang="en-US" baseline="30000" dirty="0" smtClean="0"/>
              <a:t>5</a:t>
            </a:r>
            <a:endParaRPr lang="en-US" baseline="30000" dirty="0"/>
          </a:p>
        </p:txBody>
      </p:sp>
      <p:sp>
        <p:nvSpPr>
          <p:cNvPr id="11" name="Rectangle 10"/>
          <p:cNvSpPr/>
          <p:nvPr/>
        </p:nvSpPr>
        <p:spPr>
          <a:xfrm>
            <a:off x="4263653" y="3890104"/>
            <a:ext cx="404734" cy="219962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β</a:t>
            </a:r>
            <a:r>
              <a:rPr lang="en-US" baseline="30000" dirty="0"/>
              <a:t>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68387" y="4602388"/>
            <a:ext cx="414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  <p:sp>
        <p:nvSpPr>
          <p:cNvPr id="13" name="Content Placeholder 10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sz="2800" dirty="0" smtClean="0"/>
              <a:t>Use Matrices!</a:t>
            </a:r>
          </a:p>
          <a:p>
            <a:endParaRPr lang="en-US" sz="2800" dirty="0" smtClean="0"/>
          </a:p>
          <a:p>
            <a:r>
              <a:rPr lang="en-US" sz="2800" dirty="0" smtClean="0"/>
              <a:t>Fast to compute!</a:t>
            </a:r>
          </a:p>
          <a:p>
            <a:endParaRPr lang="en-US" sz="2800" dirty="0"/>
          </a:p>
          <a:p>
            <a:r>
              <a:rPr lang="en-US" sz="2800" dirty="0" smtClean="0"/>
              <a:t>Easy to implement!</a:t>
            </a:r>
            <a:endParaRPr lang="en-US" sz="2800" dirty="0"/>
          </a:p>
          <a:p>
            <a:endParaRPr lang="en-US" sz="2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848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58429"/>
          </a:xfrm>
        </p:spPr>
        <p:txBody>
          <a:bodyPr>
            <a:noAutofit/>
          </a:bodyPr>
          <a:lstStyle/>
          <a:p>
            <a:r>
              <a:rPr lang="en-US" sz="3200" b="1" dirty="0" smtClean="0">
                <a:solidFill>
                  <a:schemeClr val="accent2">
                    <a:lumMod val="75000"/>
                  </a:schemeClr>
                </a:solidFill>
              </a:rPr>
              <a:t>Path Interpretation: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dirty="0" smtClean="0"/>
              <a:t>Forward-Backward </a:t>
            </a:r>
            <a:r>
              <a:rPr lang="en-US" dirty="0" err="1" smtClean="0"/>
              <a:t>vs</a:t>
            </a:r>
            <a:r>
              <a:rPr lang="en-US" dirty="0" smtClean="0"/>
              <a:t> Viterbi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670300"/>
            <a:ext cx="8229600" cy="2836225"/>
          </a:xfrm>
        </p:spPr>
        <p:txBody>
          <a:bodyPr>
            <a:normAutofit/>
          </a:bodyPr>
          <a:lstStyle/>
          <a:p>
            <a:r>
              <a:rPr lang="en-US" sz="2800" dirty="0" smtClean="0"/>
              <a:t>Forward (and Backward) sums over all paths</a:t>
            </a:r>
          </a:p>
          <a:p>
            <a:pPr lvl="1"/>
            <a:r>
              <a:rPr lang="en-US" sz="2000" dirty="0" smtClean="0"/>
              <a:t>Computes expectation of reaching each state</a:t>
            </a:r>
          </a:p>
          <a:p>
            <a:pPr lvl="1"/>
            <a:r>
              <a:rPr lang="en-US" sz="2000" dirty="0" smtClean="0"/>
              <a:t>E.g., total (un-normalized) probability of y</a:t>
            </a:r>
            <a:r>
              <a:rPr lang="en-US" sz="2000" baseline="30000" dirty="0" smtClean="0"/>
              <a:t>3</a:t>
            </a:r>
            <a:r>
              <a:rPr lang="en-US" sz="2000" dirty="0" smtClean="0"/>
              <a:t>=Verb over all possible y</a:t>
            </a:r>
            <a:r>
              <a:rPr lang="en-US" sz="2000" baseline="30000" dirty="0" smtClean="0"/>
              <a:t>1:2</a:t>
            </a:r>
            <a:endParaRPr lang="en-US" sz="500" baseline="30000" dirty="0"/>
          </a:p>
          <a:p>
            <a:r>
              <a:rPr lang="en-US" sz="2800" dirty="0" smtClean="0"/>
              <a:t>Viterbi only keeps the best path</a:t>
            </a:r>
          </a:p>
          <a:p>
            <a:pPr lvl="1"/>
            <a:r>
              <a:rPr lang="en-US" sz="2000" dirty="0" smtClean="0"/>
              <a:t>Computes best possible path to reaching each state</a:t>
            </a:r>
          </a:p>
          <a:p>
            <a:pPr lvl="1"/>
            <a:r>
              <a:rPr lang="en-US" sz="2000" dirty="0" smtClean="0"/>
              <a:t>E.g., single highest probability setting of y</a:t>
            </a:r>
            <a:r>
              <a:rPr lang="en-US" sz="2000" baseline="30000" dirty="0" smtClean="0"/>
              <a:t>1:3</a:t>
            </a:r>
            <a:r>
              <a:rPr lang="en-US" sz="2000" dirty="0" smtClean="0"/>
              <a:t> such that y</a:t>
            </a:r>
            <a:r>
              <a:rPr lang="en-US" sz="2000" baseline="30000" dirty="0" smtClean="0"/>
              <a:t>3</a:t>
            </a:r>
            <a:r>
              <a:rPr lang="en-US" sz="2000" dirty="0" smtClean="0"/>
              <a:t>=Verb </a:t>
            </a:r>
            <a:endParaRPr lang="en-US" sz="2000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639" y="1767030"/>
            <a:ext cx="3002791" cy="18117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992" y="1824488"/>
            <a:ext cx="2923391" cy="172516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485715" y="1458337"/>
            <a:ext cx="1057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Forward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6110398" y="1455216"/>
            <a:ext cx="8856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Viterbi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31933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Summary: </a:t>
            </a:r>
            <a:r>
              <a:rPr lang="en-US" dirty="0" smtClean="0"/>
              <a:t>Training CRFs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Similar optimality condition as HMMs:</a:t>
            </a:r>
          </a:p>
          <a:p>
            <a:pPr lvl="1"/>
            <a:r>
              <a:rPr lang="en-US" dirty="0" smtClean="0"/>
              <a:t>Match frequency counts of model components!</a:t>
            </a:r>
          </a:p>
          <a:p>
            <a:endParaRPr lang="en-US" sz="1600" dirty="0"/>
          </a:p>
          <a:p>
            <a:endParaRPr lang="en-US" dirty="0" smtClean="0"/>
          </a:p>
          <a:p>
            <a:pPr lvl="1"/>
            <a:r>
              <a:rPr lang="en-US" dirty="0" smtClean="0"/>
              <a:t>Except HMMs can just set the model using counts</a:t>
            </a:r>
          </a:p>
          <a:p>
            <a:pPr lvl="1"/>
            <a:r>
              <a:rPr lang="en-US" dirty="0" smtClean="0"/>
              <a:t>CRFs need to do gradient descent to match counts</a:t>
            </a:r>
          </a:p>
          <a:p>
            <a:pPr lvl="1"/>
            <a:endParaRPr lang="en-US" sz="1600" dirty="0"/>
          </a:p>
          <a:p>
            <a:r>
              <a:rPr lang="en-US" dirty="0" smtClean="0"/>
              <a:t>Run Forward-Backward for expectation</a:t>
            </a:r>
          </a:p>
          <a:p>
            <a:pPr lvl="1"/>
            <a:r>
              <a:rPr lang="en-US" dirty="0" smtClean="0"/>
              <a:t>Just like HMMs as well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455871"/>
              </p:ext>
            </p:extLst>
          </p:nvPr>
        </p:nvGraphicFramePr>
        <p:xfrm>
          <a:off x="2194820" y="2744787"/>
          <a:ext cx="4945347" cy="8586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422" name="Equation" r:id="rId3" imgW="2781300" imgH="482600" progId="Equation.3">
                  <p:embed/>
                </p:oleObj>
              </mc:Choice>
              <mc:Fallback>
                <p:oleObj name="Equation" r:id="rId3" imgW="27813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94820" y="2744787"/>
                        <a:ext cx="4945347" cy="8586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60112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General CRFs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43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0149733"/>
              </p:ext>
            </p:extLst>
          </p:nvPr>
        </p:nvGraphicFramePr>
        <p:xfrm>
          <a:off x="1207293" y="1624013"/>
          <a:ext cx="2728913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597" name="Equation" r:id="rId3" imgW="1651000" imgH="609600" progId="Equation.3">
                  <p:embed/>
                </p:oleObj>
              </mc:Choice>
              <mc:Fallback>
                <p:oleObj name="Equation" r:id="rId3" imgW="16510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07293" y="1624013"/>
                        <a:ext cx="2728913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0530812"/>
              </p:ext>
            </p:extLst>
          </p:nvPr>
        </p:nvGraphicFramePr>
        <p:xfrm>
          <a:off x="4497388" y="1679575"/>
          <a:ext cx="2905125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598" name="Equation" r:id="rId5" imgW="1701800" imgH="482600" progId="Equation.3">
                  <p:embed/>
                </p:oleObj>
              </mc:Choice>
              <mc:Fallback>
                <p:oleObj name="Equation" r:id="rId5" imgW="1701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97388" y="1679575"/>
                        <a:ext cx="2905125" cy="823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4398469"/>
              </p:ext>
            </p:extLst>
          </p:nvPr>
        </p:nvGraphicFramePr>
        <p:xfrm>
          <a:off x="4522788" y="2782888"/>
          <a:ext cx="2841625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599" name="Equation" r:id="rId7" imgW="1663700" imgH="482600" progId="Equation.3">
                  <p:embed/>
                </p:oleObj>
              </mc:Choice>
              <mc:Fallback>
                <p:oleObj name="Equation" r:id="rId7" imgW="1663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22788" y="2782888"/>
                        <a:ext cx="2841625" cy="823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548188" y="1479520"/>
            <a:ext cx="7298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New: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22788" y="2582833"/>
            <a:ext cx="6167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Old: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3556924"/>
              </p:ext>
            </p:extLst>
          </p:nvPr>
        </p:nvGraphicFramePr>
        <p:xfrm>
          <a:off x="1022351" y="3249690"/>
          <a:ext cx="1465224" cy="3030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00" name="Equation" r:id="rId9" imgW="1130300" imgH="2336800" progId="Equation.3">
                  <p:embed/>
                </p:oleObj>
              </mc:Choice>
              <mc:Fallback>
                <p:oleObj name="Equation" r:id="rId9" imgW="1130300" imgH="2336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22351" y="3249690"/>
                        <a:ext cx="1465224" cy="30304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9263623"/>
              </p:ext>
            </p:extLst>
          </p:nvPr>
        </p:nvGraphicFramePr>
        <p:xfrm>
          <a:off x="2887663" y="4070350"/>
          <a:ext cx="41275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01" name="Equation" r:id="rId11" imgW="241300" imgH="215900" progId="Equation.3">
                  <p:embed/>
                </p:oleObj>
              </mc:Choice>
              <mc:Fallback>
                <p:oleObj name="Equation" r:id="rId11" imgW="241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87663" y="4070350"/>
                        <a:ext cx="41275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1587082"/>
              </p:ext>
            </p:extLst>
          </p:nvPr>
        </p:nvGraphicFramePr>
        <p:xfrm>
          <a:off x="2887663" y="5083969"/>
          <a:ext cx="520700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02" name="Equation" r:id="rId13" imgW="304800" imgH="241300" progId="Equation.3">
                  <p:embed/>
                </p:oleObj>
              </mc:Choice>
              <mc:Fallback>
                <p:oleObj name="Equation" r:id="rId13" imgW="304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887663" y="5083969"/>
                        <a:ext cx="520700" cy="411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4" name="Straight Arrow Connector 13"/>
          <p:cNvCxnSpPr/>
          <p:nvPr/>
        </p:nvCxnSpPr>
        <p:spPr>
          <a:xfrm flipH="1">
            <a:off x="2552700" y="4241800"/>
            <a:ext cx="311150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52700" y="5270500"/>
            <a:ext cx="311150" cy="0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89000" y="2863868"/>
            <a:ext cx="13110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Reduction: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52900" y="5095021"/>
            <a:ext cx="32496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2000" dirty="0" smtClean="0"/>
              <a:t>θ</a:t>
            </a:r>
            <a:r>
              <a:rPr lang="en-US" sz="2000" dirty="0" smtClean="0"/>
              <a:t> is “flattened” weight vector </a:t>
            </a:r>
          </a:p>
          <a:p>
            <a:r>
              <a:rPr lang="en-US" sz="2000" dirty="0" smtClean="0"/>
              <a:t>Can extend </a:t>
            </a:r>
            <a:r>
              <a:rPr lang="en-US" sz="2000" dirty="0" err="1" smtClean="0"/>
              <a:t>φ</a:t>
            </a:r>
            <a:r>
              <a:rPr lang="en-US" sz="2000" baseline="-25000" dirty="0" err="1" smtClean="0"/>
              <a:t>j</a:t>
            </a:r>
            <a:r>
              <a:rPr lang="en-US" sz="2000" dirty="0" smtClean="0"/>
              <a:t>(</a:t>
            </a:r>
            <a:r>
              <a:rPr lang="en-US" sz="2000" dirty="0" err="1" smtClean="0"/>
              <a:t>a,b|x</a:t>
            </a:r>
            <a:r>
              <a:rPr lang="en-US" sz="2000" dirty="0" smtClean="0"/>
              <a:t>)</a:t>
            </a:r>
            <a:endParaRPr lang="en-US" sz="2000" baseline="-25000" dirty="0"/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3074825"/>
              </p:ext>
            </p:extLst>
          </p:nvPr>
        </p:nvGraphicFramePr>
        <p:xfrm>
          <a:off x="4152900" y="4283301"/>
          <a:ext cx="3874522" cy="5691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03" name="Equation" r:id="rId15" imgW="1905000" imgH="279400" progId="Equation.3">
                  <p:embed/>
                </p:oleObj>
              </mc:Choice>
              <mc:Fallback>
                <p:oleObj name="Equation" r:id="rId15" imgW="1905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152900" y="4283301"/>
                        <a:ext cx="3874522" cy="5691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3408363" y="4241800"/>
            <a:ext cx="5679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090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General CRFs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3951334"/>
              </p:ext>
            </p:extLst>
          </p:nvPr>
        </p:nvGraphicFramePr>
        <p:xfrm>
          <a:off x="1123573" y="1624013"/>
          <a:ext cx="3034285" cy="11243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08" name="Equation" r:id="rId3" imgW="1651000" imgH="609600" progId="Equation.3">
                  <p:embed/>
                </p:oleObj>
              </mc:Choice>
              <mc:Fallback>
                <p:oleObj name="Equation" r:id="rId3" imgW="16510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23573" y="1624013"/>
                        <a:ext cx="3034285" cy="11243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753318"/>
              </p:ext>
            </p:extLst>
          </p:nvPr>
        </p:nvGraphicFramePr>
        <p:xfrm>
          <a:off x="4413668" y="1679575"/>
          <a:ext cx="3230216" cy="916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09" name="Equation" r:id="rId5" imgW="1701800" imgH="482600" progId="Equation.3">
                  <p:embed/>
                </p:oleObj>
              </mc:Choice>
              <mc:Fallback>
                <p:oleObj name="Equation" r:id="rId5" imgW="17018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13668" y="1679575"/>
                        <a:ext cx="3230216" cy="916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7614326"/>
              </p:ext>
            </p:extLst>
          </p:nvPr>
        </p:nvGraphicFramePr>
        <p:xfrm>
          <a:off x="1748753" y="3511347"/>
          <a:ext cx="5329830" cy="1028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10" name="Equation" r:id="rId7" imgW="2501900" imgH="482600" progId="Equation.3">
                  <p:embed/>
                </p:oleObj>
              </mc:Choice>
              <mc:Fallback>
                <p:oleObj name="Equation" r:id="rId7" imgW="2501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748753" y="3511347"/>
                        <a:ext cx="5329830" cy="1028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861898" y="2987841"/>
            <a:ext cx="3326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1</a:t>
            </a:r>
            <a:r>
              <a:rPr lang="en-US" sz="2400" b="1" baseline="30000" dirty="0" smtClean="0"/>
              <a:t>st</a:t>
            </a:r>
            <a:r>
              <a:rPr lang="en-US" sz="2400" b="1" dirty="0" smtClean="0"/>
              <a:t> order Sequence CRFs:</a:t>
            </a:r>
            <a:endParaRPr lang="en-US" sz="2400" b="1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1036732"/>
              </p:ext>
            </p:extLst>
          </p:nvPr>
        </p:nvGraphicFramePr>
        <p:xfrm>
          <a:off x="1981200" y="4800600"/>
          <a:ext cx="1181803" cy="1023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11" name="Equation" r:id="rId9" imgW="660400" imgH="571500" progId="Equation.3">
                  <p:embed/>
                </p:oleObj>
              </mc:Choice>
              <mc:Fallback>
                <p:oleObj name="Equation" r:id="rId9" imgW="6604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981200" y="4800600"/>
                        <a:ext cx="1181803" cy="1023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2181481"/>
              </p:ext>
            </p:extLst>
          </p:nvPr>
        </p:nvGraphicFramePr>
        <p:xfrm>
          <a:off x="3770884" y="4713288"/>
          <a:ext cx="2724150" cy="107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12" name="Equation" r:id="rId11" imgW="1536700" imgH="609600" progId="Equation.3">
                  <p:embed/>
                </p:oleObj>
              </mc:Choice>
              <mc:Fallback>
                <p:oleObj name="Equation" r:id="rId11" imgW="15367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770884" y="4713288"/>
                        <a:ext cx="2724150" cy="1079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0468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45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385258"/>
              </p:ext>
            </p:extLst>
          </p:nvPr>
        </p:nvGraphicFramePr>
        <p:xfrm>
          <a:off x="3922443" y="3001395"/>
          <a:ext cx="3036235" cy="24230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075" name="Equation" r:id="rId3" imgW="1816100" imgH="1447800" progId="Equation.3">
                  <p:embed/>
                </p:oleObj>
              </mc:Choice>
              <mc:Fallback>
                <p:oleObj name="Equation" r:id="rId3" imgW="1816100" imgH="144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22443" y="3001395"/>
                        <a:ext cx="3036235" cy="24230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8852532"/>
              </p:ext>
            </p:extLst>
          </p:nvPr>
        </p:nvGraphicFramePr>
        <p:xfrm>
          <a:off x="990106" y="3413009"/>
          <a:ext cx="2434922" cy="17814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076" name="Equation" r:id="rId5" imgW="1371600" imgH="1003300" progId="Equation.3">
                  <p:embed/>
                </p:oleObj>
              </mc:Choice>
              <mc:Fallback>
                <p:oleObj name="Equation" r:id="rId5" imgW="13716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0106" y="3413009"/>
                        <a:ext cx="2434922" cy="17814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990106" y="5509075"/>
            <a:ext cx="2487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Various attributes of x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4553139" y="5509075"/>
            <a:ext cx="27077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Stack for each label </a:t>
            </a:r>
            <a:r>
              <a:rPr lang="en-US" sz="2000" dirty="0" err="1" smtClean="0"/>
              <a:t>y</a:t>
            </a:r>
            <a:r>
              <a:rPr lang="en-US" sz="2000" baseline="30000" dirty="0" err="1" smtClean="0"/>
              <a:t>j</a:t>
            </a:r>
            <a:r>
              <a:rPr lang="en-US" sz="2000" dirty="0" smtClean="0"/>
              <a:t>=b</a:t>
            </a:r>
            <a:endParaRPr lang="en-US" sz="20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5854855"/>
              </p:ext>
            </p:extLst>
          </p:nvPr>
        </p:nvGraphicFramePr>
        <p:xfrm>
          <a:off x="1466964" y="1547894"/>
          <a:ext cx="5648022" cy="10894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077" name="Equation" r:id="rId7" imgW="2501900" imgH="482600" progId="Equation.3">
                  <p:embed/>
                </p:oleObj>
              </mc:Choice>
              <mc:Fallback>
                <p:oleObj name="Equation" r:id="rId7" imgW="2501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66964" y="1547894"/>
                        <a:ext cx="5648022" cy="10894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7033847" y="3816513"/>
            <a:ext cx="1419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All 0’s except </a:t>
            </a:r>
          </a:p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1 sub-vector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5210" y="2667949"/>
            <a:ext cx="1854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Basic formulation </a:t>
            </a:r>
          </a:p>
          <a:p>
            <a:r>
              <a:rPr lang="en-US" dirty="0" smtClean="0">
                <a:solidFill>
                  <a:srgbClr val="953735"/>
                </a:solidFill>
              </a:rPr>
              <a:t>only had first part</a:t>
            </a:r>
            <a:endParaRPr lang="en-US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5" idx="2"/>
          </p:cNvCxnSpPr>
          <p:nvPr/>
        </p:nvCxnSpPr>
        <p:spPr>
          <a:xfrm>
            <a:off x="1562564" y="3314280"/>
            <a:ext cx="756000" cy="44361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03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Summary:</a:t>
            </a:r>
            <a:r>
              <a:rPr lang="en-US" dirty="0" smtClean="0"/>
              <a:t> CRFs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0056"/>
          </a:xfrm>
        </p:spPr>
        <p:txBody>
          <a:bodyPr>
            <a:noAutofit/>
          </a:bodyPr>
          <a:lstStyle/>
          <a:p>
            <a:r>
              <a:rPr lang="en-US" sz="2800" dirty="0" smtClean="0"/>
              <a:t>“Log-Linear” 1</a:t>
            </a:r>
            <a:r>
              <a:rPr lang="en-US" sz="2800" baseline="30000" dirty="0" smtClean="0"/>
              <a:t>st</a:t>
            </a:r>
            <a:r>
              <a:rPr lang="en-US" sz="2800" dirty="0" smtClean="0"/>
              <a:t> order sequence model</a:t>
            </a:r>
          </a:p>
          <a:p>
            <a:pPr lvl="1"/>
            <a:r>
              <a:rPr lang="en-US" sz="2400" dirty="0" smtClean="0"/>
              <a:t>Multiclass LR + 1</a:t>
            </a:r>
            <a:r>
              <a:rPr lang="en-US" sz="2400" baseline="30000" dirty="0" smtClean="0"/>
              <a:t>st</a:t>
            </a:r>
            <a:r>
              <a:rPr lang="en-US" sz="2400" dirty="0"/>
              <a:t> </a:t>
            </a:r>
            <a:r>
              <a:rPr lang="en-US" sz="2400" dirty="0" smtClean="0"/>
              <a:t>order components</a:t>
            </a:r>
          </a:p>
          <a:p>
            <a:pPr lvl="1"/>
            <a:r>
              <a:rPr lang="en-US" sz="2400" dirty="0"/>
              <a:t>Discriminative Version of HMMs</a:t>
            </a:r>
          </a:p>
          <a:p>
            <a:pPr lvl="1"/>
            <a:endParaRPr lang="en-US" sz="2400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sz="3600" dirty="0"/>
          </a:p>
          <a:p>
            <a:pPr lvl="1"/>
            <a:r>
              <a:rPr lang="en-US" sz="2400" dirty="0" smtClean="0"/>
              <a:t>Predict using Viterbi, Train using Gradient Descent</a:t>
            </a:r>
          </a:p>
          <a:p>
            <a:pPr lvl="1"/>
            <a:r>
              <a:rPr lang="en-US" sz="2400" dirty="0" smtClean="0"/>
              <a:t>Need forward-backward to differentiate partition function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546761"/>
              </p:ext>
            </p:extLst>
          </p:nvPr>
        </p:nvGraphicFramePr>
        <p:xfrm>
          <a:off x="2420142" y="3053453"/>
          <a:ext cx="2758115" cy="10220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988" name="Equation" r:id="rId3" imgW="1651000" imgH="609600" progId="Equation.3">
                  <p:embed/>
                </p:oleObj>
              </mc:Choice>
              <mc:Fallback>
                <p:oleObj name="Equation" r:id="rId3" imgW="16510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20142" y="3053453"/>
                        <a:ext cx="2758115" cy="10220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6353033"/>
              </p:ext>
            </p:extLst>
          </p:nvPr>
        </p:nvGraphicFramePr>
        <p:xfrm>
          <a:off x="2420143" y="4196731"/>
          <a:ext cx="4021038" cy="7756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989" name="Equation" r:id="rId5" imgW="2501900" imgH="482600" progId="Equation.3">
                  <p:embed/>
                </p:oleObj>
              </mc:Choice>
              <mc:Fallback>
                <p:oleObj name="Equation" r:id="rId5" imgW="2501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20143" y="4196731"/>
                        <a:ext cx="4021038" cy="7756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5734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Structural SVMs</a:t>
            </a:r>
          </a:p>
          <a:p>
            <a:pPr lvl="1"/>
            <a:r>
              <a:rPr lang="en-US" dirty="0" smtClean="0"/>
              <a:t>Hinge loss for sequence prediction</a:t>
            </a:r>
          </a:p>
          <a:p>
            <a:r>
              <a:rPr lang="en-US" smtClean="0"/>
              <a:t>More </a:t>
            </a:r>
            <a:r>
              <a:rPr lang="en-US" dirty="0" smtClean="0"/>
              <a:t>General Structured Prediction</a:t>
            </a:r>
          </a:p>
          <a:p>
            <a:r>
              <a:rPr lang="en-US" dirty="0" smtClean="0"/>
              <a:t>Next Recitation: </a:t>
            </a:r>
          </a:p>
          <a:p>
            <a:pPr lvl="1"/>
            <a:r>
              <a:rPr lang="en-US" dirty="0" smtClean="0"/>
              <a:t>Optimizing non-differentiable functions (Lasso)</a:t>
            </a:r>
          </a:p>
          <a:p>
            <a:pPr lvl="1"/>
            <a:r>
              <a:rPr lang="en-US" dirty="0" smtClean="0"/>
              <a:t>Accelerated gradient descent</a:t>
            </a:r>
          </a:p>
          <a:p>
            <a:r>
              <a:rPr lang="en-US" dirty="0" smtClean="0"/>
              <a:t>Homework 2 due in 12 days</a:t>
            </a:r>
          </a:p>
          <a:p>
            <a:pPr lvl="1"/>
            <a:r>
              <a:rPr lang="en-US" dirty="0" smtClean="0"/>
              <a:t>Tuesday, Feb 3</a:t>
            </a:r>
            <a:r>
              <a:rPr lang="en-US" baseline="30000" dirty="0" smtClean="0"/>
              <a:t>rd</a:t>
            </a:r>
            <a:r>
              <a:rPr lang="en-US" dirty="0" smtClean="0"/>
              <a:t> at 2pm via Moodle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19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Naïve Bayes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Binary (or Multiclass) prediction</a:t>
            </a:r>
          </a:p>
          <a:p>
            <a:r>
              <a:rPr lang="en-US" sz="2800" dirty="0" smtClean="0"/>
              <a:t>Model joint distribution (Generative):</a:t>
            </a:r>
          </a:p>
          <a:p>
            <a:endParaRPr lang="en-US" sz="4400" dirty="0"/>
          </a:p>
          <a:p>
            <a:r>
              <a:rPr lang="en-US" sz="2800" dirty="0" smtClean="0"/>
              <a:t>“Naïve” independence assumption:</a:t>
            </a:r>
            <a:endParaRPr lang="en-US" sz="2800" dirty="0"/>
          </a:p>
          <a:p>
            <a:endParaRPr lang="en-US" sz="4400" dirty="0" smtClean="0"/>
          </a:p>
          <a:p>
            <a:r>
              <a:rPr lang="en-US" sz="2800" dirty="0" smtClean="0"/>
              <a:t>Prediction via: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48212" y="6318003"/>
            <a:ext cx="5047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Naive_Bayes_classifier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0126098"/>
              </p:ext>
            </p:extLst>
          </p:nvPr>
        </p:nvGraphicFramePr>
        <p:xfrm>
          <a:off x="3099777" y="2767346"/>
          <a:ext cx="3427944" cy="523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61" name="Equation" r:id="rId3" imgW="1333500" imgH="203200" progId="Equation.3">
                  <p:embed/>
                </p:oleObj>
              </mc:Choice>
              <mc:Fallback>
                <p:oleObj name="Equation" r:id="rId3" imgW="1333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99777" y="2767346"/>
                        <a:ext cx="3427944" cy="523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836089"/>
              </p:ext>
            </p:extLst>
          </p:nvPr>
        </p:nvGraphicFramePr>
        <p:xfrm>
          <a:off x="3135313" y="3906838"/>
          <a:ext cx="3224212" cy="109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62" name="Equation" r:id="rId5" imgW="1346200" imgH="457200" progId="Equation.3">
                  <p:embed/>
                </p:oleObj>
              </mc:Choice>
              <mc:Fallback>
                <p:oleObj name="Equation" r:id="rId5" imgW="1346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35313" y="3906838"/>
                        <a:ext cx="3224212" cy="1098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4618753"/>
              </p:ext>
            </p:extLst>
          </p:nvPr>
        </p:nvGraphicFramePr>
        <p:xfrm>
          <a:off x="424223" y="5071222"/>
          <a:ext cx="8074736" cy="946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63" name="Equation" r:id="rId7" imgW="3911600" imgH="457200" progId="Equation.3">
                  <p:embed/>
                </p:oleObj>
              </mc:Choice>
              <mc:Fallback>
                <p:oleObj name="Equation" r:id="rId7" imgW="3911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4223" y="5071222"/>
                        <a:ext cx="8074736" cy="946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8556267"/>
              </p:ext>
            </p:extLst>
          </p:nvPr>
        </p:nvGraphicFramePr>
        <p:xfrm>
          <a:off x="6969125" y="1688451"/>
          <a:ext cx="1355725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64" name="Equation" r:id="rId9" imgW="762000" imgH="495300" progId="Equation.3">
                  <p:embed/>
                </p:oleObj>
              </mc:Choice>
              <mc:Fallback>
                <p:oleObj name="Equation" r:id="rId9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69125" y="1688451"/>
                        <a:ext cx="1355725" cy="87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2490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61424"/>
            <a:ext cx="8229600" cy="2964740"/>
          </a:xfrm>
        </p:spPr>
        <p:txBody>
          <a:bodyPr/>
          <a:lstStyle/>
          <a:p>
            <a:r>
              <a:rPr lang="en-US" dirty="0" smtClean="0"/>
              <a:t>Prediction:</a:t>
            </a:r>
          </a:p>
          <a:p>
            <a:endParaRPr lang="en-US" dirty="0"/>
          </a:p>
          <a:p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235515"/>
              </p:ext>
            </p:extLst>
          </p:nvPr>
        </p:nvGraphicFramePr>
        <p:xfrm>
          <a:off x="1974616" y="1489071"/>
          <a:ext cx="2511174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9289"/>
                <a:gridCol w="634976"/>
                <a:gridCol w="716909"/>
              </a:tblGrid>
              <a:tr h="239676">
                <a:tc>
                  <a:txBody>
                    <a:bodyPr/>
                    <a:lstStyle/>
                    <a:p>
                      <a:r>
                        <a:rPr lang="en-US" dirty="0" smtClean="0"/>
                        <a:t>P(</a:t>
                      </a:r>
                      <a:r>
                        <a:rPr lang="en-US" dirty="0" err="1" smtClean="0"/>
                        <a:t>x</a:t>
                      </a:r>
                      <a:r>
                        <a:rPr lang="en-US" baseline="-25000" dirty="0" err="1" smtClean="0"/>
                        <a:t>d</a:t>
                      </a:r>
                      <a:r>
                        <a:rPr lang="en-US" dirty="0" smtClean="0"/>
                        <a:t>=1|y)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y=-1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y=+1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39676">
                <a:tc>
                  <a:txBody>
                    <a:bodyPr/>
                    <a:lstStyle/>
                    <a:p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1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96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96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3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980855"/>
              </p:ext>
            </p:extLst>
          </p:nvPr>
        </p:nvGraphicFramePr>
        <p:xfrm>
          <a:off x="4902308" y="1489071"/>
          <a:ext cx="16508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88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P(y=-1)  = 0.4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P(y=+1)</a:t>
                      </a:r>
                      <a:r>
                        <a:rPr lang="en-US" baseline="0" dirty="0" smtClean="0"/>
                        <a:t> = 0.6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3601525"/>
              </p:ext>
            </p:extLst>
          </p:nvPr>
        </p:nvGraphicFramePr>
        <p:xfrm>
          <a:off x="644359" y="3565674"/>
          <a:ext cx="766445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872" name="Equation" r:id="rId3" imgW="3911600" imgH="457200" progId="Equation.3">
                  <p:embed/>
                </p:oleObj>
              </mc:Choice>
              <mc:Fallback>
                <p:oleObj name="Equation" r:id="rId3" imgW="3911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4359" y="3565674"/>
                        <a:ext cx="766445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3422676"/>
              </p:ext>
            </p:extLst>
          </p:nvPr>
        </p:nvGraphicFramePr>
        <p:xfrm>
          <a:off x="6900848" y="1489071"/>
          <a:ext cx="1355725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873" name="Equation" r:id="rId5" imgW="762000" imgH="495300" progId="Equation.3">
                  <p:embed/>
                </p:oleObj>
              </mc:Choice>
              <mc:Fallback>
                <p:oleObj name="Equation" r:id="rId5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00848" y="1489071"/>
                        <a:ext cx="1355725" cy="87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689991"/>
              </p:ext>
            </p:extLst>
          </p:nvPr>
        </p:nvGraphicFramePr>
        <p:xfrm>
          <a:off x="789866" y="4636390"/>
          <a:ext cx="7378191" cy="1487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6770"/>
                <a:gridCol w="2860807"/>
                <a:gridCol w="2767061"/>
                <a:gridCol w="933553"/>
              </a:tblGrid>
              <a:tr h="37458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P(y=-1|x)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P(y=+1|x)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(1,0,0)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 * 0.5 * 0.1 * 0.9 = 0.018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0.6 * 0.7 * 0.6 * 0.5 = 0.126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y = +1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(0,1,1)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 * 0.5 * 0.9</a:t>
                      </a:r>
                      <a:r>
                        <a:rPr lang="en-US" baseline="0" dirty="0" smtClean="0"/>
                        <a:t> * 0.1 = 0.018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 * 0.3 * 0.4</a:t>
                      </a:r>
                      <a:r>
                        <a:rPr lang="en-US" baseline="0" dirty="0" smtClean="0"/>
                        <a:t> * 0.5 = 0.036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 = 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(0,1,0)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 * 0.5 * 0.9 * 0.9 = 0.162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 * 0.3 * 0.4 * 0.5 = 0.036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 = 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7805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924" y="1547887"/>
            <a:ext cx="8229600" cy="2634977"/>
          </a:xfrm>
        </p:spPr>
        <p:txBody>
          <a:bodyPr/>
          <a:lstStyle/>
          <a:p>
            <a:r>
              <a:rPr lang="en-US" dirty="0" smtClean="0"/>
              <a:t>Matrix Formulation:</a:t>
            </a:r>
          </a:p>
          <a:p>
            <a:endParaRPr lang="en-US" dirty="0"/>
          </a:p>
          <a:p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06060"/>
              </p:ext>
            </p:extLst>
          </p:nvPr>
        </p:nvGraphicFramePr>
        <p:xfrm>
          <a:off x="1303638" y="4457219"/>
          <a:ext cx="2511174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9289"/>
                <a:gridCol w="634976"/>
                <a:gridCol w="716909"/>
              </a:tblGrid>
              <a:tr h="239676">
                <a:tc>
                  <a:txBody>
                    <a:bodyPr/>
                    <a:lstStyle/>
                    <a:p>
                      <a:r>
                        <a:rPr lang="en-US" dirty="0" smtClean="0"/>
                        <a:t>P(</a:t>
                      </a:r>
                      <a:r>
                        <a:rPr lang="en-US" dirty="0" err="1" smtClean="0"/>
                        <a:t>x</a:t>
                      </a:r>
                      <a:r>
                        <a:rPr lang="en-US" baseline="-25000" dirty="0" err="1" smtClean="0"/>
                        <a:t>d</a:t>
                      </a:r>
                      <a:r>
                        <a:rPr lang="en-US" dirty="0" smtClean="0"/>
                        <a:t>=1|y)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y=-1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y=+1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39676">
                <a:tc>
                  <a:txBody>
                    <a:bodyPr/>
                    <a:lstStyle/>
                    <a:p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1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96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9676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P(x</a:t>
                      </a:r>
                      <a:r>
                        <a:rPr lang="en-US" baseline="30000" dirty="0" smtClean="0"/>
                        <a:t>3</a:t>
                      </a:r>
                      <a:r>
                        <a:rPr lang="en-US" baseline="0" dirty="0" smtClean="0"/>
                        <a:t>=1|y)</a:t>
                      </a:r>
                      <a:endParaRPr lang="en-US" baseline="-250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993227"/>
              </p:ext>
            </p:extLst>
          </p:nvPr>
        </p:nvGraphicFramePr>
        <p:xfrm>
          <a:off x="4714202" y="4465832"/>
          <a:ext cx="165088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088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P(y=-1)  = 0.4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P(y=+1)</a:t>
                      </a:r>
                      <a:r>
                        <a:rPr lang="en-US" baseline="0" dirty="0" smtClean="0"/>
                        <a:t> = 0.6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8953102"/>
              </p:ext>
            </p:extLst>
          </p:nvPr>
        </p:nvGraphicFramePr>
        <p:xfrm>
          <a:off x="2116705" y="2165289"/>
          <a:ext cx="5134436" cy="9915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010" name="Equation" r:id="rId3" imgW="2374900" imgH="457200" progId="Equation.3">
                  <p:embed/>
                </p:oleObj>
              </mc:Choice>
              <mc:Fallback>
                <p:oleObj name="Equation" r:id="rId3" imgW="2374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6705" y="2165289"/>
                        <a:ext cx="5134436" cy="9915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2377527"/>
              </p:ext>
            </p:extLst>
          </p:nvPr>
        </p:nvGraphicFramePr>
        <p:xfrm>
          <a:off x="7026799" y="4473671"/>
          <a:ext cx="1355725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011" name="Equation" r:id="rId5" imgW="762000" imgH="495300" progId="Equation.3">
                  <p:embed/>
                </p:oleObj>
              </mc:Choice>
              <mc:Fallback>
                <p:oleObj name="Equation" r:id="rId5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26799" y="4473671"/>
                        <a:ext cx="1355725" cy="87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6232073"/>
              </p:ext>
            </p:extLst>
          </p:nvPr>
        </p:nvGraphicFramePr>
        <p:xfrm>
          <a:off x="1124744" y="3357970"/>
          <a:ext cx="2990850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012" name="Equation" r:id="rId7" imgW="1384300" imgH="241300" progId="Equation.3">
                  <p:embed/>
                </p:oleObj>
              </mc:Choice>
              <mc:Fallback>
                <p:oleObj name="Equation" r:id="rId7" imgW="1384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24744" y="3357970"/>
                        <a:ext cx="2990850" cy="52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4292873"/>
              </p:ext>
            </p:extLst>
          </p:nvPr>
        </p:nvGraphicFramePr>
        <p:xfrm>
          <a:off x="4526759" y="3406595"/>
          <a:ext cx="1838325" cy="46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013" name="Equation" r:id="rId9" imgW="850900" imgH="215900" progId="Equation.3">
                  <p:embed/>
                </p:oleObj>
              </mc:Choice>
              <mc:Fallback>
                <p:oleObj name="Equation" r:id="rId9" imgW="850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26759" y="3406595"/>
                        <a:ext cx="1838325" cy="468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4759682" y="3854290"/>
            <a:ext cx="1247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(Sums to 1)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508465" y="3845429"/>
            <a:ext cx="2211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(Each          Sums to 1)</a:t>
            </a:r>
            <a:endParaRPr lang="en-US" dirty="0"/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5181217"/>
              </p:ext>
            </p:extLst>
          </p:nvPr>
        </p:nvGraphicFramePr>
        <p:xfrm>
          <a:off x="2144422" y="3835217"/>
          <a:ext cx="468435" cy="4258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014" name="Equation" r:id="rId11" imgW="266700" imgH="241300" progId="Equation.3">
                  <p:embed/>
                </p:oleObj>
              </mc:Choice>
              <mc:Fallback>
                <p:oleObj name="Equation" r:id="rId11" imgW="266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144422" y="3835217"/>
                        <a:ext cx="468435" cy="4258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0855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</a:t>
            </a:r>
            <a:r>
              <a:rPr lang="en-US" dirty="0"/>
              <a:t>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via Max Likelihood:</a:t>
            </a:r>
          </a:p>
          <a:p>
            <a:endParaRPr lang="en-US" dirty="0"/>
          </a:p>
          <a:p>
            <a:endParaRPr lang="en-US" sz="1000" dirty="0" smtClean="0"/>
          </a:p>
          <a:p>
            <a:endParaRPr lang="en-US" dirty="0"/>
          </a:p>
          <a:p>
            <a:r>
              <a:rPr lang="en-US" dirty="0" smtClean="0"/>
              <a:t>Estimate P(y) and each P(</a:t>
            </a:r>
            <a:r>
              <a:rPr lang="en-US" dirty="0" err="1" smtClean="0"/>
              <a:t>x</a:t>
            </a:r>
            <a:r>
              <a:rPr lang="en-US" baseline="30000" dirty="0" err="1" smtClean="0"/>
              <a:t>d</a:t>
            </a:r>
            <a:r>
              <a:rPr lang="en-US" dirty="0" err="1" smtClean="0"/>
              <a:t>|y</a:t>
            </a:r>
            <a:r>
              <a:rPr lang="en-US" dirty="0" smtClean="0"/>
              <a:t>) from data</a:t>
            </a:r>
          </a:p>
          <a:p>
            <a:pPr lvl="1"/>
            <a:r>
              <a:rPr lang="en-US" dirty="0" smtClean="0"/>
              <a:t>Count frequencies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7588416"/>
              </p:ext>
            </p:extLst>
          </p:nvPr>
        </p:nvGraphicFramePr>
        <p:xfrm>
          <a:off x="7174908" y="2287425"/>
          <a:ext cx="1074034" cy="6967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13" name="Equation" r:id="rId3" imgW="762000" imgH="495300" progId="Equation.3">
                  <p:embed/>
                </p:oleObj>
              </mc:Choice>
              <mc:Fallback>
                <p:oleObj name="Equation" r:id="rId3" imgW="7620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4908" y="2287425"/>
                        <a:ext cx="1074034" cy="6967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8535745"/>
              </p:ext>
            </p:extLst>
          </p:nvPr>
        </p:nvGraphicFramePr>
        <p:xfrm>
          <a:off x="6553200" y="1651566"/>
          <a:ext cx="1695742" cy="5329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14" name="Equation" r:id="rId5" imgW="889000" imgH="279400" progId="Equation.3">
                  <p:embed/>
                </p:oleObj>
              </mc:Choice>
              <mc:Fallback>
                <p:oleObj name="Equation" r:id="rId5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53200" y="1651566"/>
                        <a:ext cx="1695742" cy="5329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614321"/>
              </p:ext>
            </p:extLst>
          </p:nvPr>
        </p:nvGraphicFramePr>
        <p:xfrm>
          <a:off x="1012284" y="2287588"/>
          <a:ext cx="56229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15" name="Equation" r:id="rId7" imgW="2603500" imgH="457200" progId="Equation.3">
                  <p:embed/>
                </p:oleObj>
              </mc:Choice>
              <mc:Fallback>
                <p:oleObj name="Equation" r:id="rId7" imgW="2603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12284" y="2287588"/>
                        <a:ext cx="56229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6050963"/>
              </p:ext>
            </p:extLst>
          </p:nvPr>
        </p:nvGraphicFramePr>
        <p:xfrm>
          <a:off x="1295131" y="4662488"/>
          <a:ext cx="2408237" cy="1055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16" name="Equation" r:id="rId9" imgW="1447800" imgH="635000" progId="Equation.3">
                  <p:embed/>
                </p:oleObj>
              </mc:Choice>
              <mc:Fallback>
                <p:oleObj name="Equation" r:id="rId9" imgW="1447800" imgH="635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95131" y="4662488"/>
                        <a:ext cx="2408237" cy="1055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0384532"/>
              </p:ext>
            </p:extLst>
          </p:nvPr>
        </p:nvGraphicFramePr>
        <p:xfrm>
          <a:off x="4138087" y="4648200"/>
          <a:ext cx="3862388" cy="1477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317" name="Equation" r:id="rId11" imgW="2324100" imgH="889000" progId="Equation.3">
                  <p:embed/>
                </p:oleObj>
              </mc:Choice>
              <mc:Fallback>
                <p:oleObj name="Equation" r:id="rId11" imgW="23241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138087" y="4648200"/>
                        <a:ext cx="3862388" cy="1477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061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Bayes </a:t>
            </a:r>
            <a:r>
              <a:rPr lang="en-US" dirty="0" err="1" smtClean="0"/>
              <a:t>vs</a:t>
            </a:r>
            <a:r>
              <a:rPr lang="en-US" dirty="0" smtClean="0"/>
              <a:t> HMMs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Naïve Bayes:</a:t>
            </a:r>
          </a:p>
          <a:p>
            <a:endParaRPr lang="en-US" sz="4400" dirty="0"/>
          </a:p>
          <a:p>
            <a:r>
              <a:rPr lang="en-US" dirty="0" smtClean="0"/>
              <a:t>Hidden Markov Models:</a:t>
            </a:r>
            <a:endParaRPr lang="en-US" dirty="0"/>
          </a:p>
          <a:p>
            <a:endParaRPr lang="en-US" sz="8400" dirty="0" smtClean="0"/>
          </a:p>
          <a:p>
            <a:r>
              <a:rPr lang="en-US" b="1" dirty="0" smtClean="0"/>
              <a:t>HMMs ≈ 1</a:t>
            </a:r>
            <a:r>
              <a:rPr lang="en-US" b="1" baseline="30000" dirty="0" smtClean="0"/>
              <a:t>st</a:t>
            </a:r>
            <a:r>
              <a:rPr lang="en-US" b="1" dirty="0" smtClean="0"/>
              <a:t> order variant of Naïve Bayes!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039652"/>
              </p:ext>
            </p:extLst>
          </p:nvPr>
        </p:nvGraphicFramePr>
        <p:xfrm>
          <a:off x="2701925" y="2012950"/>
          <a:ext cx="373697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964" name="Equation" r:id="rId3" imgW="1600200" imgH="457200" progId="Equation.3">
                  <p:embed/>
                </p:oleObj>
              </mc:Choice>
              <mc:Fallback>
                <p:oleObj name="Equation" r:id="rId3" imgW="1600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01925" y="2012950"/>
                        <a:ext cx="3736975" cy="1073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5030084"/>
              </p:ext>
            </p:extLst>
          </p:nvPr>
        </p:nvGraphicFramePr>
        <p:xfrm>
          <a:off x="1365250" y="3627438"/>
          <a:ext cx="6397625" cy="1049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965" name="Equation" r:id="rId5" imgW="2946400" imgH="482600" progId="Equation.3">
                  <p:embed/>
                </p:oleObj>
              </mc:Choice>
              <mc:Fallback>
                <p:oleObj name="Equation" r:id="rId5" imgW="29464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65250" y="3627438"/>
                        <a:ext cx="6397625" cy="1049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941111" y="3008793"/>
            <a:ext cx="2745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“Naïve” Generative</a:t>
            </a:r>
          </a:p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Independence Assumption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5976260" y="2805356"/>
            <a:ext cx="191176" cy="25846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82322" y="3655124"/>
            <a:ext cx="204829" cy="26281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693270" y="5650945"/>
            <a:ext cx="2883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(just one interpretation…)</a:t>
            </a:r>
            <a:endParaRPr lang="en-US" sz="2000" dirty="0"/>
          </a:p>
        </p:txBody>
      </p:sp>
      <p:sp>
        <p:nvSpPr>
          <p:cNvPr id="18" name="Left Brace 17"/>
          <p:cNvSpPr/>
          <p:nvPr/>
        </p:nvSpPr>
        <p:spPr>
          <a:xfrm rot="16200000">
            <a:off x="4331624" y="3039385"/>
            <a:ext cx="175436" cy="3232705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130759" y="4682004"/>
            <a:ext cx="588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P(y)</a:t>
            </a:r>
            <a:endParaRPr lang="en-US" sz="2000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679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 animBg="1"/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grpFill/>
        <a:ln>
          <a:solidFill>
            <a:srgbClr val="FF0000"/>
          </a:solidFill>
          <a:tailEnd type="arrow" w="sm" len="sm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6361</TotalTime>
  <Words>2678</Words>
  <Application>Microsoft Macintosh PowerPoint</Application>
  <PresentationFormat>On-screen Show (4:3)</PresentationFormat>
  <Paragraphs>642</Paragraphs>
  <Slides>47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0" baseType="lpstr">
      <vt:lpstr>Office Theme</vt:lpstr>
      <vt:lpstr>Equation</vt:lpstr>
      <vt:lpstr>Microsoft Equation</vt:lpstr>
      <vt:lpstr>Machine Learning &amp; Data Mining CS/CNS/EE 155</vt:lpstr>
      <vt:lpstr>Previous Lecture</vt:lpstr>
      <vt:lpstr>Outline of Today</vt:lpstr>
      <vt:lpstr>Generative vs Discriminative</vt:lpstr>
      <vt:lpstr>Naïve Bayes </vt:lpstr>
      <vt:lpstr>Naïve Bayes</vt:lpstr>
      <vt:lpstr>Naïve Bayes</vt:lpstr>
      <vt:lpstr>Naïve Bayes</vt:lpstr>
      <vt:lpstr>Naïve Bayes vs HMMs</vt:lpstr>
      <vt:lpstr>Naïve Bayes vs HMMs</vt:lpstr>
      <vt:lpstr>Summary: Naïve Bayes</vt:lpstr>
      <vt:lpstr>Learn Conditional Prob.?</vt:lpstr>
      <vt:lpstr>Summary: Generative Models</vt:lpstr>
      <vt:lpstr>Discriminative Models</vt:lpstr>
      <vt:lpstr>First Try</vt:lpstr>
      <vt:lpstr>Log Linear Models! (Logistic Regression)</vt:lpstr>
      <vt:lpstr>Naïve Bayes vs Logistic Regression</vt:lpstr>
      <vt:lpstr>Naïve Bayes vs Logistic Regression</vt:lpstr>
      <vt:lpstr>PowerPoint Presentation</vt:lpstr>
      <vt:lpstr>Conditional Random Fields</vt:lpstr>
      <vt:lpstr>“Log-Linear” 1st Order Sequential Model</vt:lpstr>
      <vt:lpstr>PowerPoint Presentation</vt:lpstr>
      <vt:lpstr>PowerPoint Presentation</vt:lpstr>
      <vt:lpstr>Basic Conditional Random Field</vt:lpstr>
      <vt:lpstr>Predict via Viterbi</vt:lpstr>
      <vt:lpstr>PowerPoint Presentation</vt:lpstr>
      <vt:lpstr>PowerPoint Presentation</vt:lpstr>
      <vt:lpstr>PowerPoint Presentation</vt:lpstr>
      <vt:lpstr>PowerPoint Presentation</vt:lpstr>
      <vt:lpstr>Computing P(y|x)</vt:lpstr>
      <vt:lpstr>Computing Partition Function</vt:lpstr>
      <vt:lpstr>Matrix Semiring</vt:lpstr>
      <vt:lpstr>Path Counting Interpretation</vt:lpstr>
      <vt:lpstr>Computing Partition Function</vt:lpstr>
      <vt:lpstr>Train via Gradient Descent</vt:lpstr>
      <vt:lpstr>Differentiating Log Partition</vt:lpstr>
      <vt:lpstr>Optimality Condition</vt:lpstr>
      <vt:lpstr>Forward-Backward for CRFs</vt:lpstr>
      <vt:lpstr>Path Interpretation</vt:lpstr>
      <vt:lpstr>Matrix Formulation</vt:lpstr>
      <vt:lpstr>Path Interpretation: Forward-Backward vs Viterbi</vt:lpstr>
      <vt:lpstr>Summary: Training CRFs</vt:lpstr>
      <vt:lpstr>More General CRFs</vt:lpstr>
      <vt:lpstr>More General CRFs</vt:lpstr>
      <vt:lpstr>Example</vt:lpstr>
      <vt:lpstr>Summary: CRFs</vt:lpstr>
      <vt:lpstr>Next Week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&amp; Data Mining CS/CNS/EE 155</dc:title>
  <dc:creator>Yisong Yue</dc:creator>
  <cp:lastModifiedBy>Yisong Yue</cp:lastModifiedBy>
  <cp:revision>3311</cp:revision>
  <dcterms:created xsi:type="dcterms:W3CDTF">2015-01-06T05:34:21Z</dcterms:created>
  <dcterms:modified xsi:type="dcterms:W3CDTF">2015-01-26T00:51:14Z</dcterms:modified>
</cp:coreProperties>
</file>

<file path=docProps/thumbnail.jpeg>
</file>